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44" r:id="rId2"/>
    <p:sldId id="338" r:id="rId3"/>
    <p:sldId id="356" r:id="rId4"/>
    <p:sldId id="357" r:id="rId5"/>
    <p:sldId id="340" r:id="rId6"/>
    <p:sldId id="358" r:id="rId7"/>
    <p:sldId id="348" r:id="rId8"/>
    <p:sldId id="343" r:id="rId9"/>
    <p:sldId id="282" r:id="rId10"/>
    <p:sldId id="309" r:id="rId11"/>
    <p:sldId id="307" r:id="rId12"/>
    <p:sldId id="311" r:id="rId13"/>
    <p:sldId id="312" r:id="rId14"/>
    <p:sldId id="319" r:id="rId15"/>
    <p:sldId id="313" r:id="rId16"/>
    <p:sldId id="299" r:id="rId17"/>
    <p:sldId id="300" r:id="rId18"/>
    <p:sldId id="320" r:id="rId19"/>
    <p:sldId id="316" r:id="rId20"/>
    <p:sldId id="301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298" r:id="rId30"/>
    <p:sldId id="276" r:id="rId31"/>
    <p:sldId id="258" r:id="rId32"/>
    <p:sldId id="259" r:id="rId33"/>
    <p:sldId id="345" r:id="rId34"/>
    <p:sldId id="260" r:id="rId35"/>
    <p:sldId id="261" r:id="rId36"/>
    <p:sldId id="277" r:id="rId37"/>
    <p:sldId id="278" r:id="rId38"/>
    <p:sldId id="279" r:id="rId39"/>
    <p:sldId id="280" r:id="rId40"/>
    <p:sldId id="281" r:id="rId41"/>
    <p:sldId id="262" r:id="rId42"/>
    <p:sldId id="263" r:id="rId43"/>
    <p:sldId id="292" r:id="rId44"/>
    <p:sldId id="264" r:id="rId45"/>
    <p:sldId id="293" r:id="rId46"/>
    <p:sldId id="266" r:id="rId47"/>
    <p:sldId id="270" r:id="rId48"/>
    <p:sldId id="265" r:id="rId49"/>
    <p:sldId id="267" r:id="rId50"/>
    <p:sldId id="268" r:id="rId51"/>
    <p:sldId id="269" r:id="rId52"/>
    <p:sldId id="271" r:id="rId53"/>
    <p:sldId id="272" r:id="rId54"/>
    <p:sldId id="273" r:id="rId55"/>
    <p:sldId id="274" r:id="rId56"/>
    <p:sldId id="355" r:id="rId57"/>
    <p:sldId id="353" r:id="rId58"/>
    <p:sldId id="275" r:id="rId59"/>
    <p:sldId id="284" r:id="rId60"/>
    <p:sldId id="354" r:id="rId61"/>
    <p:sldId id="352" r:id="rId62"/>
    <p:sldId id="337" r:id="rId63"/>
  </p:sldIdLst>
  <p:sldSz cx="9144000" cy="6858000" type="screen4x3"/>
  <p:notesSz cx="6858000" cy="91440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2" autoAdjust="0"/>
    <p:restoredTop sz="94610" autoAdjust="0"/>
  </p:normalViewPr>
  <p:slideViewPr>
    <p:cSldViewPr>
      <p:cViewPr varScale="1">
        <p:scale>
          <a:sx n="70" d="100"/>
          <a:sy n="70" d="100"/>
        </p:scale>
        <p:origin x="-13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3648;&#3591;&#3636;&#3609;&#3626;&#3623;\&#3626;&#3619;&#3640;&#3611;&#3626;&#3623;.&#3651;&#3627;&#3657;&#3612;&#3629;&#3585;.&#3626;&#3640;&#3594;&#3634;&#3605;&#3636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atree\Desktop\&#3585;&#3634;&#3619;&#3592;&#3633;&#3604;&#3626;&#3623;&#3633;&#3626;&#3604;&#3636;&#3585;&#3634;&#3619;\&#3626;&#3623;&#3633;&#3626;&#3604;&#3636;&#3585;&#3634;&#3619;%20&#3619;&#3614;&#3614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atree\Desktop\&#3585;&#3634;&#3619;&#3592;&#3633;&#3604;&#3626;&#3623;&#3633;&#3626;&#3604;&#3636;&#3585;&#3634;&#3619;\&#3626;&#3623;&#3633;&#3626;&#3604;&#3636;&#3585;&#3634;&#3619;%20&#3619;&#3614;&#3614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atree\Desktop\&#3585;&#3634;&#3619;&#3592;&#3633;&#3604;&#3626;&#3623;&#3633;&#3626;&#3604;&#3636;&#3585;&#3634;&#3619;\&#3626;&#3623;&#3633;&#3626;&#3604;&#3636;&#3585;&#3634;&#3619;%20&#3619;&#3614;&#3614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atree\Desktop\&#3585;&#3634;&#3619;&#3592;&#3633;&#3604;&#3626;&#3623;&#3633;&#3626;&#3604;&#3636;&#3585;&#3634;&#3619;\&#3626;&#3623;&#3633;&#3626;&#3604;&#3636;&#3585;&#3634;&#3619;%20&#3619;&#3614;&#3614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3605;&#3634;&#3619;&#3634;&#3591;&#3619;&#3634;&#3618;&#3652;&#3604;&#3657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atree\Desktop\&#3585;&#3634;&#3619;&#3592;&#3633;&#3604;&#3626;&#3623;&#3633;&#3626;&#3604;&#3636;&#3585;&#3634;&#3619;\&#3626;&#3623;&#3633;&#3626;&#3604;&#3636;&#3585;&#3634;&#3619;%20&#3619;&#3614;&#361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636830416278533"/>
          <c:y val="9.0111162247612925E-2"/>
          <c:w val="0.70307572662866524"/>
          <c:h val="0.852518814857474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รวม!$A$11</c:f>
              <c:strCache>
                <c:ptCount val="1"/>
                <c:pt idx="0">
                  <c:v>คงเหลือยกไป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dLbl>
              <c:idx val="1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647-4453-9A1B-ECBB1AB3836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รวม!$B$5:$M$5</c:f>
              <c:strCache>
                <c:ptCount val="12"/>
                <c:pt idx="0">
                  <c:v>ตค.60</c:v>
                </c:pt>
                <c:pt idx="1">
                  <c:v>พย.60</c:v>
                </c:pt>
                <c:pt idx="2">
                  <c:v>ธค.60</c:v>
                </c:pt>
                <c:pt idx="3">
                  <c:v>มค.61</c:v>
                </c:pt>
                <c:pt idx="4">
                  <c:v>กพ.61</c:v>
                </c:pt>
                <c:pt idx="5">
                  <c:v>มีค.61</c:v>
                </c:pt>
                <c:pt idx="6">
                  <c:v>เมย.61</c:v>
                </c:pt>
                <c:pt idx="7">
                  <c:v>พค.61</c:v>
                </c:pt>
                <c:pt idx="8">
                  <c:v>มิย.61</c:v>
                </c:pt>
                <c:pt idx="9">
                  <c:v>กค.61</c:v>
                </c:pt>
                <c:pt idx="10">
                  <c:v>สค.61</c:v>
                </c:pt>
                <c:pt idx="11">
                  <c:v>กย.61</c:v>
                </c:pt>
              </c:strCache>
            </c:strRef>
          </c:cat>
          <c:val>
            <c:numRef>
              <c:f>รวม!$B$11:$M$11</c:f>
              <c:numCache>
                <c:formatCode>_(* #,##0.00_);_(* \(#,##0.00\);_(* "-"??_);_(@_)</c:formatCode>
                <c:ptCount val="12"/>
                <c:pt idx="0">
                  <c:v>18620674.050000001</c:v>
                </c:pt>
                <c:pt idx="1">
                  <c:v>20310863.199999999</c:v>
                </c:pt>
                <c:pt idx="2">
                  <c:v>24947501.169999998</c:v>
                </c:pt>
                <c:pt idx="3">
                  <c:v>24397901.170000002</c:v>
                </c:pt>
                <c:pt idx="4">
                  <c:v>23993046.170000002</c:v>
                </c:pt>
                <c:pt idx="5">
                  <c:v>23889196.170000002</c:v>
                </c:pt>
                <c:pt idx="6">
                  <c:v>23684196.170000002</c:v>
                </c:pt>
                <c:pt idx="7">
                  <c:v>23288191.170000002</c:v>
                </c:pt>
                <c:pt idx="8">
                  <c:v>22117356.82</c:v>
                </c:pt>
                <c:pt idx="9">
                  <c:v>21367356.82</c:v>
                </c:pt>
                <c:pt idx="10">
                  <c:v>20972786.82</c:v>
                </c:pt>
                <c:pt idx="11">
                  <c:v>20791336.82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647-4453-9A1B-ECBB1AB3836D}"/>
            </c:ext>
          </c:extLst>
        </c:ser>
        <c:ser>
          <c:idx val="1"/>
          <c:order val="1"/>
          <c:tx>
            <c:strRef>
              <c:f>รวม!$A$12</c:f>
              <c:strCache>
                <c:ptCount val="1"/>
                <c:pt idx="0">
                  <c:v>รายรับ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รวม!$B$5:$M$5</c:f>
              <c:strCache>
                <c:ptCount val="12"/>
                <c:pt idx="0">
                  <c:v>ตค.60</c:v>
                </c:pt>
                <c:pt idx="1">
                  <c:v>พย.60</c:v>
                </c:pt>
                <c:pt idx="2">
                  <c:v>ธค.60</c:v>
                </c:pt>
                <c:pt idx="3">
                  <c:v>มค.61</c:v>
                </c:pt>
                <c:pt idx="4">
                  <c:v>กพ.61</c:v>
                </c:pt>
                <c:pt idx="5">
                  <c:v>มีค.61</c:v>
                </c:pt>
                <c:pt idx="6">
                  <c:v>เมย.61</c:v>
                </c:pt>
                <c:pt idx="7">
                  <c:v>พค.61</c:v>
                </c:pt>
                <c:pt idx="8">
                  <c:v>มิย.61</c:v>
                </c:pt>
                <c:pt idx="9">
                  <c:v>กค.61</c:v>
                </c:pt>
                <c:pt idx="10">
                  <c:v>สค.61</c:v>
                </c:pt>
                <c:pt idx="11">
                  <c:v>กย.61</c:v>
                </c:pt>
              </c:strCache>
            </c:strRef>
          </c:cat>
          <c:val>
            <c:numRef>
              <c:f>รวม!$B$12:$M$12</c:f>
              <c:numCache>
                <c:formatCode>_(* #,##0.00_);_(* \(#,##0.00\);_(* "-"??_);_(@_)</c:formatCode>
                <c:ptCount val="12"/>
                <c:pt idx="0">
                  <c:v>1926195.56</c:v>
                </c:pt>
                <c:pt idx="1">
                  <c:v>1690189.15</c:v>
                </c:pt>
                <c:pt idx="2">
                  <c:v>4636637.97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 formatCode="General">
                  <c:v>0</c:v>
                </c:pt>
                <c:pt idx="7">
                  <c:v>0</c:v>
                </c:pt>
                <c:pt idx="8">
                  <c:v>44370.65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647-4453-9A1B-ECBB1AB3836D}"/>
            </c:ext>
          </c:extLst>
        </c:ser>
        <c:ser>
          <c:idx val="2"/>
          <c:order val="2"/>
          <c:tx>
            <c:strRef>
              <c:f>รวม!$A$13</c:f>
              <c:strCache>
                <c:ptCount val="1"/>
                <c:pt idx="0">
                  <c:v>รายจ่าย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รวม!$B$5:$M$5</c:f>
              <c:strCache>
                <c:ptCount val="12"/>
                <c:pt idx="0">
                  <c:v>ตค.60</c:v>
                </c:pt>
                <c:pt idx="1">
                  <c:v>พย.60</c:v>
                </c:pt>
                <c:pt idx="2">
                  <c:v>ธค.60</c:v>
                </c:pt>
                <c:pt idx="3">
                  <c:v>มค.61</c:v>
                </c:pt>
                <c:pt idx="4">
                  <c:v>กพ.61</c:v>
                </c:pt>
                <c:pt idx="5">
                  <c:v>มีค.61</c:v>
                </c:pt>
                <c:pt idx="6">
                  <c:v>เมย.61</c:v>
                </c:pt>
                <c:pt idx="7">
                  <c:v>พค.61</c:v>
                </c:pt>
                <c:pt idx="8">
                  <c:v>มิย.61</c:v>
                </c:pt>
                <c:pt idx="9">
                  <c:v>กค.61</c:v>
                </c:pt>
                <c:pt idx="10">
                  <c:v>สค.61</c:v>
                </c:pt>
                <c:pt idx="11">
                  <c:v>กย.61</c:v>
                </c:pt>
              </c:strCache>
            </c:strRef>
          </c:cat>
          <c:val>
            <c:numRef>
              <c:f>รวม!$B$13:$M$13</c:f>
              <c:numCache>
                <c:formatCode>_(* #,##0.00_);_(* \(#,##0.00\);_(* "-"??_);_(@_)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549600</c:v>
                </c:pt>
                <c:pt idx="4">
                  <c:v>404855</c:v>
                </c:pt>
                <c:pt idx="5">
                  <c:v>103850</c:v>
                </c:pt>
                <c:pt idx="6">
                  <c:v>205000</c:v>
                </c:pt>
                <c:pt idx="7">
                  <c:v>396005</c:v>
                </c:pt>
                <c:pt idx="8">
                  <c:v>1215205</c:v>
                </c:pt>
                <c:pt idx="9">
                  <c:v>750000</c:v>
                </c:pt>
                <c:pt idx="10">
                  <c:v>394570</c:v>
                </c:pt>
                <c:pt idx="11">
                  <c:v>181450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647-4453-9A1B-ECBB1AB383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694848"/>
        <c:axId val="165805056"/>
      </c:barChart>
      <c:catAx>
        <c:axId val="165694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th-TH"/>
            </a:pPr>
            <a:endParaRPr lang="th-TH"/>
          </a:p>
        </c:txPr>
        <c:crossAx val="165805056"/>
        <c:crosses val="autoZero"/>
        <c:auto val="1"/>
        <c:lblAlgn val="ctr"/>
        <c:lblOffset val="100"/>
        <c:noMultiLvlLbl val="0"/>
      </c:catAx>
      <c:valAx>
        <c:axId val="165805056"/>
        <c:scaling>
          <c:orientation val="minMax"/>
        </c:scaling>
        <c:delete val="0"/>
        <c:axPos val="l"/>
        <c:majorGridlines/>
        <c:numFmt formatCode="_(* #,##0.00_);_(* \(#,##0.0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lang="th-TH"/>
            </a:pPr>
            <a:endParaRPr lang="th-TH"/>
          </a:p>
        </c:txPr>
        <c:crossAx val="16569484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lang="th-TH" sz="1400"/>
            </a:pPr>
            <a:endParaRPr lang="th-TH"/>
          </a:p>
        </c:txPr>
      </c:legendEntry>
      <c:legendEntry>
        <c:idx val="1"/>
        <c:txPr>
          <a:bodyPr/>
          <a:lstStyle/>
          <a:p>
            <a:pPr>
              <a:defRPr lang="th-TH" sz="1400"/>
            </a:pPr>
            <a:endParaRPr lang="th-TH"/>
          </a:p>
        </c:txPr>
      </c:legendEntry>
      <c:legendEntry>
        <c:idx val="2"/>
        <c:txPr>
          <a:bodyPr/>
          <a:lstStyle/>
          <a:p>
            <a:pPr>
              <a:defRPr lang="th-TH" sz="1400"/>
            </a:pPr>
            <a:endParaRPr lang="th-TH"/>
          </a:p>
        </c:txPr>
      </c:legendEntry>
      <c:layout>
        <c:manualLayout>
          <c:xMode val="edge"/>
          <c:yMode val="edge"/>
          <c:x val="0.854452870621213"/>
          <c:y val="0.37331835579409395"/>
          <c:w val="0.14481280430467633"/>
          <c:h val="0.19808309027023532"/>
        </c:manualLayout>
      </c:layout>
      <c:overlay val="0"/>
      <c:txPr>
        <a:bodyPr/>
        <a:lstStyle/>
        <a:p>
          <a:pPr>
            <a:defRPr lang="th-TH" sz="1400"/>
          </a:pPr>
          <a:endParaRPr lang="th-TH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ร้านค้า!$B$1</c:f>
              <c:strCache>
                <c:ptCount val="1"/>
                <c:pt idx="0">
                  <c:v>รายรับ</c:v>
                </c:pt>
              </c:strCache>
            </c:strRef>
          </c:tx>
          <c:invertIfNegative val="0"/>
          <c:cat>
            <c:strRef>
              <c:f>ร้านค้า!$A$2:$A$13</c:f>
              <c:strCache>
                <c:ptCount val="12"/>
                <c:pt idx="0">
                  <c:v>  ต.ค.</c:v>
                </c:pt>
                <c:pt idx="1">
                  <c:v>  พ.ย.</c:v>
                </c:pt>
                <c:pt idx="2">
                  <c:v> ธ.ค. </c:v>
                </c:pt>
                <c:pt idx="3">
                  <c:v>  ม.ค.</c:v>
                </c:pt>
                <c:pt idx="4">
                  <c:v>  ก.พ.</c:v>
                </c:pt>
                <c:pt idx="5">
                  <c:v>  มี.ค.</c:v>
                </c:pt>
                <c:pt idx="6">
                  <c:v>  เม.ย.</c:v>
                </c:pt>
                <c:pt idx="7">
                  <c:v>  พ.ค.</c:v>
                </c:pt>
                <c:pt idx="8">
                  <c:v>  มิ.ย.</c:v>
                </c:pt>
                <c:pt idx="9">
                  <c:v>  ก.ค.</c:v>
                </c:pt>
                <c:pt idx="10">
                  <c:v>  ส.ค.</c:v>
                </c:pt>
                <c:pt idx="11">
                  <c:v>  ก.ย.</c:v>
                </c:pt>
              </c:strCache>
            </c:strRef>
          </c:cat>
          <c:val>
            <c:numRef>
              <c:f>ร้านค้า!$B$2:$B$13</c:f>
              <c:numCache>
                <c:formatCode>_(* #,##0.00_);_(* \(#,##0.00\);_(* "-"??_);_(@_)</c:formatCode>
                <c:ptCount val="12"/>
                <c:pt idx="0">
                  <c:v>4870402</c:v>
                </c:pt>
                <c:pt idx="1">
                  <c:v>4626971</c:v>
                </c:pt>
                <c:pt idx="2">
                  <c:v>4351446.82</c:v>
                </c:pt>
                <c:pt idx="3">
                  <c:v>4364102</c:v>
                </c:pt>
                <c:pt idx="4">
                  <c:v>4091280</c:v>
                </c:pt>
                <c:pt idx="5">
                  <c:v>4756059</c:v>
                </c:pt>
                <c:pt idx="6">
                  <c:v>4406893</c:v>
                </c:pt>
                <c:pt idx="7">
                  <c:v>5047215</c:v>
                </c:pt>
                <c:pt idx="8">
                  <c:v>4768835.03</c:v>
                </c:pt>
                <c:pt idx="9">
                  <c:v>4890915</c:v>
                </c:pt>
                <c:pt idx="10">
                  <c:v>4705402</c:v>
                </c:pt>
                <c:pt idx="11">
                  <c:v>4550204</c:v>
                </c:pt>
              </c:numCache>
            </c:numRef>
          </c:val>
        </c:ser>
        <c:ser>
          <c:idx val="1"/>
          <c:order val="1"/>
          <c:tx>
            <c:strRef>
              <c:f>ร้านค้า!$C$1</c:f>
              <c:strCache>
                <c:ptCount val="1"/>
                <c:pt idx="0">
                  <c:v>รายจ่าย</c:v>
                </c:pt>
              </c:strCache>
            </c:strRef>
          </c:tx>
          <c:invertIfNegative val="0"/>
          <c:cat>
            <c:strRef>
              <c:f>ร้านค้า!$A$2:$A$13</c:f>
              <c:strCache>
                <c:ptCount val="12"/>
                <c:pt idx="0">
                  <c:v>  ต.ค.</c:v>
                </c:pt>
                <c:pt idx="1">
                  <c:v>  พ.ย.</c:v>
                </c:pt>
                <c:pt idx="2">
                  <c:v> ธ.ค. </c:v>
                </c:pt>
                <c:pt idx="3">
                  <c:v>  ม.ค.</c:v>
                </c:pt>
                <c:pt idx="4">
                  <c:v>  ก.พ.</c:v>
                </c:pt>
                <c:pt idx="5">
                  <c:v>  มี.ค.</c:v>
                </c:pt>
                <c:pt idx="6">
                  <c:v>  เม.ย.</c:v>
                </c:pt>
                <c:pt idx="7">
                  <c:v>  พ.ค.</c:v>
                </c:pt>
                <c:pt idx="8">
                  <c:v>  มิ.ย.</c:v>
                </c:pt>
                <c:pt idx="9">
                  <c:v>  ก.ค.</c:v>
                </c:pt>
                <c:pt idx="10">
                  <c:v>  ส.ค.</c:v>
                </c:pt>
                <c:pt idx="11">
                  <c:v>  ก.ย.</c:v>
                </c:pt>
              </c:strCache>
            </c:strRef>
          </c:cat>
          <c:val>
            <c:numRef>
              <c:f>ร้านค้า!$C$2:$C$13</c:f>
              <c:numCache>
                <c:formatCode>_(* #,##0.00_);_(* \(#,##0.00\);_(* "-"??_);_(@_)</c:formatCode>
                <c:ptCount val="12"/>
                <c:pt idx="0">
                  <c:v>4729739.75</c:v>
                </c:pt>
                <c:pt idx="1">
                  <c:v>4979829</c:v>
                </c:pt>
                <c:pt idx="2">
                  <c:v>4327238</c:v>
                </c:pt>
                <c:pt idx="3">
                  <c:v>4143655</c:v>
                </c:pt>
                <c:pt idx="4">
                  <c:v>4160436</c:v>
                </c:pt>
                <c:pt idx="5">
                  <c:v>5003574.5</c:v>
                </c:pt>
                <c:pt idx="6">
                  <c:v>3519985</c:v>
                </c:pt>
                <c:pt idx="7">
                  <c:v>5238134</c:v>
                </c:pt>
                <c:pt idx="8">
                  <c:v>3835542</c:v>
                </c:pt>
                <c:pt idx="9">
                  <c:v>4880097</c:v>
                </c:pt>
                <c:pt idx="10">
                  <c:v>3729177</c:v>
                </c:pt>
                <c:pt idx="11">
                  <c:v>4706487</c:v>
                </c:pt>
              </c:numCache>
            </c:numRef>
          </c:val>
        </c:ser>
        <c:ser>
          <c:idx val="2"/>
          <c:order val="2"/>
          <c:tx>
            <c:strRef>
              <c:f>ร้านค้า!$E$1</c:f>
              <c:strCache>
                <c:ptCount val="1"/>
                <c:pt idx="0">
                  <c:v>คงเหลือ</c:v>
                </c:pt>
              </c:strCache>
            </c:strRef>
          </c:tx>
          <c:invertIfNegative val="0"/>
          <c:cat>
            <c:strRef>
              <c:f>ร้านค้า!$A$2:$A$13</c:f>
              <c:strCache>
                <c:ptCount val="12"/>
                <c:pt idx="0">
                  <c:v>  ต.ค.</c:v>
                </c:pt>
                <c:pt idx="1">
                  <c:v>  พ.ย.</c:v>
                </c:pt>
                <c:pt idx="2">
                  <c:v> ธ.ค. </c:v>
                </c:pt>
                <c:pt idx="3">
                  <c:v>  ม.ค.</c:v>
                </c:pt>
                <c:pt idx="4">
                  <c:v>  ก.พ.</c:v>
                </c:pt>
                <c:pt idx="5">
                  <c:v>  มี.ค.</c:v>
                </c:pt>
                <c:pt idx="6">
                  <c:v>  เม.ย.</c:v>
                </c:pt>
                <c:pt idx="7">
                  <c:v>  พ.ค.</c:v>
                </c:pt>
                <c:pt idx="8">
                  <c:v>  มิ.ย.</c:v>
                </c:pt>
                <c:pt idx="9">
                  <c:v>  ก.ค.</c:v>
                </c:pt>
                <c:pt idx="10">
                  <c:v>  ส.ค.</c:v>
                </c:pt>
                <c:pt idx="11">
                  <c:v>  ก.ย.</c:v>
                </c:pt>
              </c:strCache>
            </c:strRef>
          </c:cat>
          <c:val>
            <c:numRef>
              <c:f>ร้านค้า!$E$2:$E$13</c:f>
              <c:numCache>
                <c:formatCode>General</c:formatCode>
                <c:ptCount val="12"/>
                <c:pt idx="11">
                  <c:v>2175830.6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0931200"/>
        <c:axId val="351232000"/>
      </c:barChart>
      <c:catAx>
        <c:axId val="350931200"/>
        <c:scaling>
          <c:orientation val="minMax"/>
        </c:scaling>
        <c:delete val="0"/>
        <c:axPos val="b"/>
        <c:majorTickMark val="out"/>
        <c:minorTickMark val="none"/>
        <c:tickLblPos val="nextTo"/>
        <c:crossAx val="351232000"/>
        <c:crosses val="autoZero"/>
        <c:auto val="1"/>
        <c:lblAlgn val="ctr"/>
        <c:lblOffset val="100"/>
        <c:noMultiLvlLbl val="0"/>
      </c:catAx>
      <c:valAx>
        <c:axId val="351232000"/>
        <c:scaling>
          <c:orientation val="minMax"/>
        </c:scaling>
        <c:delete val="0"/>
        <c:axPos val="l"/>
        <c:majorGridlines/>
        <c:numFmt formatCode="_(* #,##0.00_);_(* \(#,##0.00\);_(* &quot;-&quot;??_);_(@_)" sourceLinked="1"/>
        <c:majorTickMark val="out"/>
        <c:minorTickMark val="none"/>
        <c:tickLblPos val="nextTo"/>
        <c:crossAx val="3509312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ร้านกาแฟ!$B$1</c:f>
              <c:strCache>
                <c:ptCount val="1"/>
                <c:pt idx="0">
                  <c:v>รายรับ</c:v>
                </c:pt>
              </c:strCache>
            </c:strRef>
          </c:tx>
          <c:invertIfNegative val="0"/>
          <c:cat>
            <c:strRef>
              <c:f>ร้านกาแฟ!$A$2:$A$13</c:f>
              <c:strCache>
                <c:ptCount val="12"/>
                <c:pt idx="0">
                  <c:v>  ต.ค.</c:v>
                </c:pt>
                <c:pt idx="1">
                  <c:v>  พ.ย.</c:v>
                </c:pt>
                <c:pt idx="2">
                  <c:v> ธ.ค. </c:v>
                </c:pt>
                <c:pt idx="3">
                  <c:v>  ม.ค.</c:v>
                </c:pt>
                <c:pt idx="4">
                  <c:v>  ก.พ.</c:v>
                </c:pt>
                <c:pt idx="5">
                  <c:v>  มี.ค.</c:v>
                </c:pt>
                <c:pt idx="6">
                  <c:v>  เม.ย.</c:v>
                </c:pt>
                <c:pt idx="7">
                  <c:v>  พ.ค.</c:v>
                </c:pt>
                <c:pt idx="8">
                  <c:v>  มิ.ย.</c:v>
                </c:pt>
                <c:pt idx="9">
                  <c:v>  ก.ค.</c:v>
                </c:pt>
                <c:pt idx="10">
                  <c:v>  ส.ค.</c:v>
                </c:pt>
                <c:pt idx="11">
                  <c:v>  ก.ย.</c:v>
                </c:pt>
              </c:strCache>
            </c:strRef>
          </c:cat>
          <c:val>
            <c:numRef>
              <c:f>ร้านกาแฟ!$B$2:$B$13</c:f>
              <c:numCache>
                <c:formatCode>_(* #,##0.00_);_(* \(#,##0.00\);_(* "-"??_);_(@_)</c:formatCode>
                <c:ptCount val="12"/>
                <c:pt idx="0">
                  <c:v>900237</c:v>
                </c:pt>
                <c:pt idx="1">
                  <c:v>897075</c:v>
                </c:pt>
                <c:pt idx="2">
                  <c:v>848526.09</c:v>
                </c:pt>
                <c:pt idx="3">
                  <c:v>679883</c:v>
                </c:pt>
                <c:pt idx="4">
                  <c:v>918921</c:v>
                </c:pt>
                <c:pt idx="5">
                  <c:v>1026072</c:v>
                </c:pt>
                <c:pt idx="6">
                  <c:v>953457</c:v>
                </c:pt>
                <c:pt idx="7">
                  <c:v>1121599</c:v>
                </c:pt>
                <c:pt idx="8">
                  <c:v>1137428.74</c:v>
                </c:pt>
                <c:pt idx="9">
                  <c:v>1142169</c:v>
                </c:pt>
                <c:pt idx="10">
                  <c:v>1108734</c:v>
                </c:pt>
                <c:pt idx="11">
                  <c:v>1122700</c:v>
                </c:pt>
              </c:numCache>
            </c:numRef>
          </c:val>
        </c:ser>
        <c:ser>
          <c:idx val="1"/>
          <c:order val="1"/>
          <c:tx>
            <c:strRef>
              <c:f>ร้านกาแฟ!$C$1</c:f>
              <c:strCache>
                <c:ptCount val="1"/>
                <c:pt idx="0">
                  <c:v>รายจ่าย</c:v>
                </c:pt>
              </c:strCache>
            </c:strRef>
          </c:tx>
          <c:invertIfNegative val="0"/>
          <c:cat>
            <c:strRef>
              <c:f>ร้านกาแฟ!$A$2:$A$13</c:f>
              <c:strCache>
                <c:ptCount val="12"/>
                <c:pt idx="0">
                  <c:v>  ต.ค.</c:v>
                </c:pt>
                <c:pt idx="1">
                  <c:v>  พ.ย.</c:v>
                </c:pt>
                <c:pt idx="2">
                  <c:v> ธ.ค. </c:v>
                </c:pt>
                <c:pt idx="3">
                  <c:v>  ม.ค.</c:v>
                </c:pt>
                <c:pt idx="4">
                  <c:v>  ก.พ.</c:v>
                </c:pt>
                <c:pt idx="5">
                  <c:v>  มี.ค.</c:v>
                </c:pt>
                <c:pt idx="6">
                  <c:v>  เม.ย.</c:v>
                </c:pt>
                <c:pt idx="7">
                  <c:v>  พ.ค.</c:v>
                </c:pt>
                <c:pt idx="8">
                  <c:v>  มิ.ย.</c:v>
                </c:pt>
                <c:pt idx="9">
                  <c:v>  ก.ค.</c:v>
                </c:pt>
                <c:pt idx="10">
                  <c:v>  ส.ค.</c:v>
                </c:pt>
                <c:pt idx="11">
                  <c:v>  ก.ย.</c:v>
                </c:pt>
              </c:strCache>
            </c:strRef>
          </c:cat>
          <c:val>
            <c:numRef>
              <c:f>ร้านกาแฟ!$C$2:$C$13</c:f>
              <c:numCache>
                <c:formatCode>_(* #,##0.00_);_(* \(#,##0.00\);_(* "-"??_);_(@_)</c:formatCode>
                <c:ptCount val="12"/>
                <c:pt idx="0">
                  <c:v>714763</c:v>
                </c:pt>
                <c:pt idx="1">
                  <c:v>773168</c:v>
                </c:pt>
                <c:pt idx="2">
                  <c:v>669682.5</c:v>
                </c:pt>
                <c:pt idx="3">
                  <c:v>471310.25</c:v>
                </c:pt>
                <c:pt idx="4">
                  <c:v>720628.5</c:v>
                </c:pt>
                <c:pt idx="5">
                  <c:v>737694.75</c:v>
                </c:pt>
                <c:pt idx="6">
                  <c:v>816645</c:v>
                </c:pt>
                <c:pt idx="7">
                  <c:v>885550</c:v>
                </c:pt>
                <c:pt idx="8">
                  <c:v>912894</c:v>
                </c:pt>
                <c:pt idx="9">
                  <c:v>848578</c:v>
                </c:pt>
                <c:pt idx="10">
                  <c:v>926770.25</c:v>
                </c:pt>
                <c:pt idx="11">
                  <c:v>846802.75</c:v>
                </c:pt>
              </c:numCache>
            </c:numRef>
          </c:val>
        </c:ser>
        <c:ser>
          <c:idx val="2"/>
          <c:order val="2"/>
          <c:tx>
            <c:strRef>
              <c:f>ร้านกาแฟ!$E$1</c:f>
              <c:strCache>
                <c:ptCount val="1"/>
                <c:pt idx="0">
                  <c:v>คงเหลือ</c:v>
                </c:pt>
              </c:strCache>
            </c:strRef>
          </c:tx>
          <c:invertIfNegative val="0"/>
          <c:cat>
            <c:strRef>
              <c:f>ร้านกาแฟ!$A$2:$A$13</c:f>
              <c:strCache>
                <c:ptCount val="12"/>
                <c:pt idx="0">
                  <c:v>  ต.ค.</c:v>
                </c:pt>
                <c:pt idx="1">
                  <c:v>  พ.ย.</c:v>
                </c:pt>
                <c:pt idx="2">
                  <c:v> ธ.ค. </c:v>
                </c:pt>
                <c:pt idx="3">
                  <c:v>  ม.ค.</c:v>
                </c:pt>
                <c:pt idx="4">
                  <c:v>  ก.พ.</c:v>
                </c:pt>
                <c:pt idx="5">
                  <c:v>  มี.ค.</c:v>
                </c:pt>
                <c:pt idx="6">
                  <c:v>  เม.ย.</c:v>
                </c:pt>
                <c:pt idx="7">
                  <c:v>  พ.ค.</c:v>
                </c:pt>
                <c:pt idx="8">
                  <c:v>  มิ.ย.</c:v>
                </c:pt>
                <c:pt idx="9">
                  <c:v>  ก.ค.</c:v>
                </c:pt>
                <c:pt idx="10">
                  <c:v>  ส.ค.</c:v>
                </c:pt>
                <c:pt idx="11">
                  <c:v>  ก.ย.</c:v>
                </c:pt>
              </c:strCache>
            </c:strRef>
          </c:cat>
          <c:val>
            <c:numRef>
              <c:f>ร้านกาแฟ!$E$2:$E$13</c:f>
              <c:numCache>
                <c:formatCode>General</c:formatCode>
                <c:ptCount val="12"/>
                <c:pt idx="11" formatCode="_(* #,##0.00_);_(* \(#,##0.00\);_(* &quot;-&quot;??_);_(@_)">
                  <c:v>2532314.83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1270784"/>
        <c:axId val="351272320"/>
      </c:barChart>
      <c:catAx>
        <c:axId val="351270784"/>
        <c:scaling>
          <c:orientation val="minMax"/>
        </c:scaling>
        <c:delete val="0"/>
        <c:axPos val="b"/>
        <c:majorTickMark val="out"/>
        <c:minorTickMark val="none"/>
        <c:tickLblPos val="nextTo"/>
        <c:crossAx val="351272320"/>
        <c:crosses val="autoZero"/>
        <c:auto val="1"/>
        <c:lblAlgn val="ctr"/>
        <c:lblOffset val="100"/>
        <c:noMultiLvlLbl val="0"/>
      </c:catAx>
      <c:valAx>
        <c:axId val="351272320"/>
        <c:scaling>
          <c:orientation val="minMax"/>
        </c:scaling>
        <c:delete val="0"/>
        <c:axPos val="l"/>
        <c:majorGridlines/>
        <c:numFmt formatCode="_(* #,##0.00_);_(* \(#,##0.00\);_(* &quot;-&quot;??_);_(@_)" sourceLinked="1"/>
        <c:majorTickMark val="out"/>
        <c:minorTickMark val="none"/>
        <c:tickLblPos val="nextTo"/>
        <c:crossAx val="3512707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รายได้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Sheet1!$A$2:$A$13</c:f>
              <c:strCache>
                <c:ptCount val="12"/>
                <c:pt idx="0">
                  <c:v>  ต.ค.</c:v>
                </c:pt>
                <c:pt idx="1">
                  <c:v>  พ.ย.</c:v>
                </c:pt>
                <c:pt idx="2">
                  <c:v> ธ.ค. </c:v>
                </c:pt>
                <c:pt idx="3">
                  <c:v>  ม.ค.</c:v>
                </c:pt>
                <c:pt idx="4">
                  <c:v>  ก.พ.</c:v>
                </c:pt>
                <c:pt idx="5">
                  <c:v>  มี.ค.</c:v>
                </c:pt>
                <c:pt idx="6">
                  <c:v>  เม.ย.</c:v>
                </c:pt>
                <c:pt idx="7">
                  <c:v>  พ.ค.</c:v>
                </c:pt>
                <c:pt idx="8">
                  <c:v>  มิ.ย.</c:v>
                </c:pt>
                <c:pt idx="9">
                  <c:v>  ก.ค.</c:v>
                </c:pt>
                <c:pt idx="10">
                  <c:v>  ส.ค.</c:v>
                </c:pt>
                <c:pt idx="11">
                  <c:v>  ก.ย.</c:v>
                </c:pt>
              </c:strCache>
            </c:strRef>
          </c:cat>
          <c:val>
            <c:numRef>
              <c:f>Sheet1!$B$2:$B$13</c:f>
              <c:numCache>
                <c:formatCode>_(* #,##0.00_);_(* \(#,##0.00\);_(* "-"??_);_(@_)</c:formatCode>
                <c:ptCount val="12"/>
                <c:pt idx="0">
                  <c:v>36688.080000000002</c:v>
                </c:pt>
                <c:pt idx="1">
                  <c:v>84984.11</c:v>
                </c:pt>
                <c:pt idx="2">
                  <c:v>108511.46</c:v>
                </c:pt>
                <c:pt idx="3">
                  <c:v>74371.87</c:v>
                </c:pt>
                <c:pt idx="5">
                  <c:v>104442.14</c:v>
                </c:pt>
                <c:pt idx="6">
                  <c:v>75295.509999999995</c:v>
                </c:pt>
                <c:pt idx="7">
                  <c:v>115748.67</c:v>
                </c:pt>
                <c:pt idx="8">
                  <c:v>109380.44</c:v>
                </c:pt>
                <c:pt idx="9">
                  <c:v>85269.72</c:v>
                </c:pt>
                <c:pt idx="10">
                  <c:v>80682.929999999993</c:v>
                </c:pt>
                <c:pt idx="11">
                  <c:v>75361.63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รายได้สะสม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3"/>
              <c:layout>
                <c:manualLayout>
                  <c:x val="-2.5416831923164174E-2"/>
                  <c:y val="-7.8963435991326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Sheet1!$A$2:$A$13</c:f>
              <c:strCache>
                <c:ptCount val="12"/>
                <c:pt idx="0">
                  <c:v>  ต.ค.</c:v>
                </c:pt>
                <c:pt idx="1">
                  <c:v>  พ.ย.</c:v>
                </c:pt>
                <c:pt idx="2">
                  <c:v> ธ.ค. </c:v>
                </c:pt>
                <c:pt idx="3">
                  <c:v>  ม.ค.</c:v>
                </c:pt>
                <c:pt idx="4">
                  <c:v>  ก.พ.</c:v>
                </c:pt>
                <c:pt idx="5">
                  <c:v>  มี.ค.</c:v>
                </c:pt>
                <c:pt idx="6">
                  <c:v>  เม.ย.</c:v>
                </c:pt>
                <c:pt idx="7">
                  <c:v>  พ.ค.</c:v>
                </c:pt>
                <c:pt idx="8">
                  <c:v>  มิ.ย.</c:v>
                </c:pt>
                <c:pt idx="9">
                  <c:v>  ก.ค.</c:v>
                </c:pt>
                <c:pt idx="10">
                  <c:v>  ส.ค.</c:v>
                </c:pt>
                <c:pt idx="11">
                  <c:v>  ก.ย.</c:v>
                </c:pt>
              </c:strCache>
            </c:strRef>
          </c:cat>
          <c:val>
            <c:numRef>
              <c:f>Sheet1!$C$2:$C$13</c:f>
              <c:numCache>
                <c:formatCode>_(* #,##0.00_);_(* \(#,##0.00\);_(* "-"??_);_(@_)</c:formatCode>
                <c:ptCount val="12"/>
                <c:pt idx="0">
                  <c:v>36688.080000000002</c:v>
                </c:pt>
                <c:pt idx="1">
                  <c:v>121672.19</c:v>
                </c:pt>
                <c:pt idx="2">
                  <c:v>230183.65000000002</c:v>
                </c:pt>
                <c:pt idx="3">
                  <c:v>304555.52000000002</c:v>
                </c:pt>
                <c:pt idx="4">
                  <c:v>304555.52000000002</c:v>
                </c:pt>
                <c:pt idx="5">
                  <c:v>408997.66000000003</c:v>
                </c:pt>
                <c:pt idx="6">
                  <c:v>484293.17000000004</c:v>
                </c:pt>
                <c:pt idx="7">
                  <c:v>600041.84000000008</c:v>
                </c:pt>
                <c:pt idx="8">
                  <c:v>709422.28</c:v>
                </c:pt>
                <c:pt idx="9">
                  <c:v>794692</c:v>
                </c:pt>
                <c:pt idx="10">
                  <c:v>875374.92999999993</c:v>
                </c:pt>
                <c:pt idx="11">
                  <c:v>950736.55999999994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190464"/>
        <c:axId val="166216832"/>
      </c:barChart>
      <c:catAx>
        <c:axId val="1661904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500" baseline="0"/>
            </a:pPr>
            <a:endParaRPr lang="th-TH"/>
          </a:p>
        </c:txPr>
        <c:crossAx val="166216832"/>
        <c:crosses val="autoZero"/>
        <c:auto val="1"/>
        <c:lblAlgn val="ctr"/>
        <c:lblOffset val="100"/>
        <c:noMultiLvlLbl val="0"/>
      </c:catAx>
      <c:valAx>
        <c:axId val="166216832"/>
        <c:scaling>
          <c:orientation val="minMax"/>
        </c:scaling>
        <c:delete val="0"/>
        <c:axPos val="l"/>
        <c:majorGridlines/>
        <c:numFmt formatCode="_(* #,##0.00_);_(* \(#,##0.0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500" baseline="0"/>
            </a:pPr>
            <a:endParaRPr lang="th-TH"/>
          </a:p>
        </c:txPr>
        <c:crossAx val="16619046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th-TH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รายรับ</c:v>
                </c:pt>
              </c:strCache>
            </c:strRef>
          </c:tx>
          <c:invertIfNegative val="0"/>
          <c:dPt>
            <c:idx val="12"/>
            <c:invertIfNegative val="0"/>
            <c:bubble3D val="0"/>
            <c:spPr>
              <a:solidFill>
                <a:srgbClr val="00B050"/>
              </a:solidFill>
            </c:spPr>
          </c:dPt>
          <c:dLbls>
            <c:dLbl>
              <c:idx val="1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Sheet1!$A$2:$A$14</c:f>
              <c:strCache>
                <c:ptCount val="13"/>
                <c:pt idx="0">
                  <c:v>  ต.ค.</c:v>
                </c:pt>
                <c:pt idx="1">
                  <c:v>  พ.ย.</c:v>
                </c:pt>
                <c:pt idx="2">
                  <c:v> ธ.ค. </c:v>
                </c:pt>
                <c:pt idx="3">
                  <c:v>  ม.ค.</c:v>
                </c:pt>
                <c:pt idx="4">
                  <c:v>  ก.พ.</c:v>
                </c:pt>
                <c:pt idx="5">
                  <c:v>  มี.ค.</c:v>
                </c:pt>
                <c:pt idx="6">
                  <c:v>  เม.ย.</c:v>
                </c:pt>
                <c:pt idx="7">
                  <c:v>  พ.ค.</c:v>
                </c:pt>
                <c:pt idx="8">
                  <c:v>  มิ.ย.</c:v>
                </c:pt>
                <c:pt idx="9">
                  <c:v>  ก.ค.</c:v>
                </c:pt>
                <c:pt idx="10">
                  <c:v>  ส.ค.</c:v>
                </c:pt>
                <c:pt idx="11">
                  <c:v>  ก.ย.</c:v>
                </c:pt>
                <c:pt idx="12">
                  <c:v>รวม</c:v>
                </c:pt>
              </c:strCache>
            </c:strRef>
          </c:cat>
          <c:val>
            <c:numRef>
              <c:f>Sheet1!$B$2:$B$14</c:f>
              <c:numCache>
                <c:formatCode>_(* #,##0.00_);_(* \(#,##0.00\);_(* "-"??_);_(@_)</c:formatCode>
                <c:ptCount val="13"/>
                <c:pt idx="0">
                  <c:v>216000</c:v>
                </c:pt>
                <c:pt idx="1">
                  <c:v>216000</c:v>
                </c:pt>
                <c:pt idx="2">
                  <c:v>216000</c:v>
                </c:pt>
                <c:pt idx="3">
                  <c:v>216000</c:v>
                </c:pt>
                <c:pt idx="4">
                  <c:v>216000</c:v>
                </c:pt>
                <c:pt idx="5">
                  <c:v>216000</c:v>
                </c:pt>
                <c:pt idx="6">
                  <c:v>419082</c:v>
                </c:pt>
                <c:pt idx="7">
                  <c:v>218298</c:v>
                </c:pt>
                <c:pt idx="8">
                  <c:v>218298</c:v>
                </c:pt>
                <c:pt idx="9">
                  <c:v>218298</c:v>
                </c:pt>
                <c:pt idx="10">
                  <c:v>218298</c:v>
                </c:pt>
                <c:pt idx="11">
                  <c:v>218298</c:v>
                </c:pt>
                <c:pt idx="12">
                  <c:v>2806572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687360"/>
        <c:axId val="50992256"/>
      </c:barChart>
      <c:catAx>
        <c:axId val="50687360"/>
        <c:scaling>
          <c:orientation val="minMax"/>
        </c:scaling>
        <c:delete val="0"/>
        <c:axPos val="b"/>
        <c:majorTickMark val="out"/>
        <c:minorTickMark val="none"/>
        <c:tickLblPos val="nextTo"/>
        <c:crossAx val="50992256"/>
        <c:crosses val="autoZero"/>
        <c:auto val="1"/>
        <c:lblAlgn val="ctr"/>
        <c:lblOffset val="100"/>
        <c:noMultiLvlLbl val="0"/>
      </c:catAx>
      <c:valAx>
        <c:axId val="50992256"/>
        <c:scaling>
          <c:orientation val="minMax"/>
        </c:scaling>
        <c:delete val="0"/>
        <c:axPos val="l"/>
        <c:majorGridlines/>
        <c:numFmt formatCode="_(* #,##0.00_);_(* \(#,##0.00\);_(* &quot;-&quot;??_);_(@_)" sourceLinked="1"/>
        <c:majorTickMark val="out"/>
        <c:minorTickMark val="none"/>
        <c:tickLblPos val="nextTo"/>
        <c:crossAx val="50687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232977080358729"/>
          <c:y val="0.21549266307658205"/>
          <c:w val="0.39655919585281407"/>
          <c:h val="0.46571190440699667"/>
        </c:manualLayout>
      </c:layout>
      <c:overlay val="0"/>
      <c:txPr>
        <a:bodyPr/>
        <a:lstStyle/>
        <a:p>
          <a:pPr>
            <a:defRPr sz="2000"/>
          </a:pPr>
          <a:endParaRPr lang="th-TH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รวมรายได้!$B$1</c:f>
              <c:strCache>
                <c:ptCount val="1"/>
                <c:pt idx="0">
                  <c:v>รายได้ ปี ๒๕๖๒</c:v>
                </c:pt>
              </c:strCache>
            </c:strRef>
          </c:tx>
          <c:dLbls>
            <c:txPr>
              <a:bodyPr/>
              <a:lstStyle/>
              <a:p>
                <a:pPr>
                  <a:defRPr sz="1800"/>
                </a:pPr>
                <a:endParaRPr lang="th-TH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รวมรายได้!$A$2:$A$6</c:f>
              <c:strCache>
                <c:ptCount val="5"/>
                <c:pt idx="0">
                  <c:v>ร้านค้าสวัสดิการ</c:v>
                </c:pt>
                <c:pt idx="1">
                  <c:v>ร้านกาแฟของ รพ.</c:v>
                </c:pt>
                <c:pt idx="2">
                  <c:v>เซเว่น</c:v>
                </c:pt>
                <c:pt idx="3">
                  <c:v>อเมซอล+แบลคแคนยอน</c:v>
                </c:pt>
                <c:pt idx="4">
                  <c:v>ร้านค้าในโรงอาหาร</c:v>
                </c:pt>
              </c:strCache>
            </c:strRef>
          </c:cat>
          <c:val>
            <c:numRef>
              <c:f>รวมรายได้!$B$2:$B$6</c:f>
              <c:numCache>
                <c:formatCode>_(* #,##0.00_);_(* \(#,##0.00\);_(* "-"??_);_(@_)</c:formatCode>
                <c:ptCount val="5"/>
                <c:pt idx="0">
                  <c:v>2175830.6</c:v>
                </c:pt>
                <c:pt idx="1">
                  <c:v>2532314.83</c:v>
                </c:pt>
                <c:pt idx="2">
                  <c:v>2806572</c:v>
                </c:pt>
                <c:pt idx="3">
                  <c:v>950736.56</c:v>
                </c:pt>
                <c:pt idx="4">
                  <c:v>660000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2472A46-89F0-4F80-AADF-FBAFBB3029C9}" type="datetimeFigureOut">
              <a:rPr lang="th-TH"/>
              <a:pPr>
                <a:defRPr/>
              </a:pPr>
              <a:t>14/11/62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h-TH" noProof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noProof="0"/>
              <a:t>คลิกเพื่อแก้ไขลักษณะของข้อความต้นแบบ</a:t>
            </a:r>
          </a:p>
          <a:p>
            <a:pPr lvl="1"/>
            <a:r>
              <a:rPr lang="th-TH" noProof="0"/>
              <a:t>ระดับที่สอง</a:t>
            </a:r>
          </a:p>
          <a:p>
            <a:pPr lvl="2"/>
            <a:r>
              <a:rPr lang="th-TH" noProof="0"/>
              <a:t>ระดับที่สาม</a:t>
            </a:r>
          </a:p>
          <a:p>
            <a:pPr lvl="3"/>
            <a:r>
              <a:rPr lang="th-TH" noProof="0"/>
              <a:t>ระดับที่สี่</a:t>
            </a:r>
          </a:p>
          <a:p>
            <a:pPr lvl="4"/>
            <a:r>
              <a:rPr lang="th-TH" noProof="0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C8DF601-F152-4F19-829B-FFEC62B5FC5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12354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4477F-50F1-4B1E-BC1D-02517C6B4786}" type="datetimeFigureOut">
              <a:rPr lang="th-TH"/>
              <a:pPr>
                <a:defRPr/>
              </a:pPr>
              <a:t>14/11/62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45B4F-F9AD-4142-BB90-FA422BCBCCA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5612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88472-098F-4D82-9814-BFCD5575D579}" type="datetimeFigureOut">
              <a:rPr lang="th-TH"/>
              <a:pPr>
                <a:defRPr/>
              </a:pPr>
              <a:t>14/11/62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B727A-63AB-4F69-99A2-7EAF99E556F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9223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C8D8E-C3DE-4B85-BE23-D63BF83938E9}" type="datetimeFigureOut">
              <a:rPr lang="th-TH"/>
              <a:pPr>
                <a:defRPr/>
              </a:pPr>
              <a:t>14/11/62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7CD37-BAC2-43C3-A5B0-445A8C6D147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10084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4E681-8C77-4C2A-ABE5-740FFBF9E5E4}" type="datetimeFigureOut">
              <a:rPr lang="th-TH"/>
              <a:pPr>
                <a:defRPr/>
              </a:pPr>
              <a:t>14/11/62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9FA14-B78E-4761-B8C0-758E437FB02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1860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D22DA-1287-42FC-8B56-54BC56D87B1B}" type="datetimeFigureOut">
              <a:rPr lang="th-TH"/>
              <a:pPr>
                <a:defRPr/>
              </a:pPr>
              <a:t>14/11/62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AABEA-2500-4C50-A712-078D28734FF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451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4C11E-3051-4563-81E6-001CE535AAD1}" type="datetimeFigureOut">
              <a:rPr lang="th-TH"/>
              <a:pPr>
                <a:defRPr/>
              </a:pPr>
              <a:t>14/11/62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C22B9-E237-4439-988B-DC1720DE85F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5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1573B-FAF7-4891-8184-AFF75F396941}" type="datetimeFigureOut">
              <a:rPr lang="th-TH"/>
              <a:pPr>
                <a:defRPr/>
              </a:pPr>
              <a:t>14/11/62</a:t>
            </a:fld>
            <a:endParaRPr lang="th-TH"/>
          </a:p>
        </p:txBody>
      </p:sp>
      <p:sp>
        <p:nvSpPr>
          <p:cNvPr id="8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B3C17-3B6F-4E33-9518-3F58FF012C4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6857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448F0-B5B1-4800-AC61-AF02D09DD95D}" type="datetimeFigureOut">
              <a:rPr lang="th-TH"/>
              <a:pPr>
                <a:defRPr/>
              </a:pPr>
              <a:t>14/11/62</a:t>
            </a:fld>
            <a:endParaRPr lang="th-TH"/>
          </a:p>
        </p:txBody>
      </p:sp>
      <p:sp>
        <p:nvSpPr>
          <p:cNvPr id="4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8D7CF-06D7-4932-B909-BA37E2C2046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0870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A0FDD-D97E-4AE6-87AD-884570FA0B6C}" type="datetimeFigureOut">
              <a:rPr lang="th-TH"/>
              <a:pPr>
                <a:defRPr/>
              </a:pPr>
              <a:t>14/11/62</a:t>
            </a:fld>
            <a:endParaRPr lang="th-TH"/>
          </a:p>
        </p:txBody>
      </p:sp>
      <p:sp>
        <p:nvSpPr>
          <p:cNvPr id="3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8BB15-6C48-4334-8BA4-8546F4CFBB2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89838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C102C-A55C-4E43-90E1-19E2DF12EB8A}" type="datetimeFigureOut">
              <a:rPr lang="th-TH"/>
              <a:pPr>
                <a:defRPr/>
              </a:pPr>
              <a:t>14/11/62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8C26C-66D9-47E9-AB69-4AE7CB6189B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850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C2810-30C7-4BC7-8690-EE75898C7B78}" type="datetimeFigureOut">
              <a:rPr lang="th-TH"/>
              <a:pPr>
                <a:defRPr/>
              </a:pPr>
              <a:t>14/11/62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5CE15-B025-4AFF-9BE8-928E929A7C4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8111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แทน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แทน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508643-531C-45E7-9F15-863DC53B80E6}" type="datetimeFigureOut">
              <a:rPr lang="th-TH"/>
              <a:pPr>
                <a:defRPr/>
              </a:pPr>
              <a:t>14/11/62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D04549-3316-441A-98B0-D210A075D3A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3" Type="http://schemas.openxmlformats.org/officeDocument/2006/relationships/slide" Target="slide47.xml"/><Relationship Id="rId7" Type="http://schemas.openxmlformats.org/officeDocument/2006/relationships/slide" Target="slide55.xml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4.xml"/><Relationship Id="rId5" Type="http://schemas.openxmlformats.org/officeDocument/2006/relationships/slide" Target="slide52.xml"/><Relationship Id="rId4" Type="http://schemas.openxmlformats.org/officeDocument/2006/relationships/slide" Target="slide48.xml"/><Relationship Id="rId9" Type="http://schemas.openxmlformats.org/officeDocument/2006/relationships/slide" Target="slide5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4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5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4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4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4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5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66.jpeg"/><Relationship Id="rId4" Type="http://schemas.openxmlformats.org/officeDocument/2006/relationships/image" Target="../media/image3.png"/><Relationship Id="rId9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356905"/>
            <a:ext cx="6997428" cy="76944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sz="4400" b="1" dirty="0"/>
              <a:t>อนาคตสวัสดิการเชิงธุรกิจในโรงพยาบาล</a:t>
            </a:r>
          </a:p>
        </p:txBody>
      </p:sp>
      <p:sp>
        <p:nvSpPr>
          <p:cNvPr id="3" name="วงรี 2"/>
          <p:cNvSpPr/>
          <p:nvPr/>
        </p:nvSpPr>
        <p:spPr>
          <a:xfrm>
            <a:off x="415388" y="581695"/>
            <a:ext cx="754062" cy="3270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1228725"/>
            <a:ext cx="674687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มุมมน 5"/>
          <p:cNvSpPr/>
          <p:nvPr/>
        </p:nvSpPr>
        <p:spPr>
          <a:xfrm>
            <a:off x="505699" y="1804090"/>
            <a:ext cx="648072" cy="29456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34975" y="1795463"/>
            <a:ext cx="779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1200" b="1">
                <a:solidFill>
                  <a:schemeClr val="bg1"/>
                </a:solidFill>
                <a:latin typeface="DB Erawan" pitchFamily="2" charset="-34"/>
                <a:cs typeface="DB Erawan" pitchFamily="2" charset="-34"/>
              </a:rPr>
              <a:t>ศูนย์อาหาร</a:t>
            </a:r>
          </a:p>
        </p:txBody>
      </p:sp>
      <p:pic>
        <p:nvPicPr>
          <p:cNvPr id="8" name="Picture 5" descr="7-eleven logo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2324100"/>
            <a:ext cx="649287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logo amazon caf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2878138"/>
            <a:ext cx="5921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lack Canyon à¸à¸±à¹à¸¡à¸à¸à¸ à¸¡à¸·à¸­à¸à¸­à¸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 t="27666" r="2956" b="29584"/>
          <a:stretch>
            <a:fillRect/>
          </a:stretch>
        </p:blipFill>
        <p:spPr bwMode="auto">
          <a:xfrm>
            <a:off x="444500" y="3517900"/>
            <a:ext cx="8382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http://www.be2hand.com/upload/200911/200911-28-054612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4110038"/>
            <a:ext cx="9826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รูปภาพ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3" r="46176"/>
          <a:stretch>
            <a:fillRect/>
          </a:stretch>
        </p:blipFill>
        <p:spPr bwMode="auto">
          <a:xfrm>
            <a:off x="474663" y="4892675"/>
            <a:ext cx="687387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https://sme.ktb.co.th/sme/imageAction.action?imageId=113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918200"/>
            <a:ext cx="71278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https://scontent.fbkk10-1.fna.fbcdn.net/v/t1.0-9/39392481_727984087593596_8069322695310835712_n.png?_nc_cat=105&amp;_nc_oc=AQlU-w5vsnefpa88gaVOnanzIcQMD0ACkWl5K9UAJGIs2b1Gugmsq-COl_c1bvvFxYs&amp;_nc_ht=scontent.fbkk10-1.fna&amp;oh=eed81dbc1aef3c818504d28feee01fc2&amp;oe=5D8FD46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2" t="70734" r="66077" b="2087"/>
          <a:stretch>
            <a:fillRect/>
          </a:stretch>
        </p:blipFill>
        <p:spPr bwMode="auto">
          <a:xfrm>
            <a:off x="1193800" y="5934075"/>
            <a:ext cx="5683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21" y="1455739"/>
            <a:ext cx="2349015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วงรี 21"/>
          <p:cNvSpPr/>
          <p:nvPr/>
        </p:nvSpPr>
        <p:spPr>
          <a:xfrm>
            <a:off x="2195736" y="1647106"/>
            <a:ext cx="959769" cy="34173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TextBox 22"/>
          <p:cNvSpPr txBox="1"/>
          <p:nvPr/>
        </p:nvSpPr>
        <p:spPr>
          <a:xfrm>
            <a:off x="2195736" y="1681063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 b="1" dirty="0">
                <a:solidFill>
                  <a:schemeClr val="bg1"/>
                </a:solidFill>
                <a:cs typeface="+mn-cs"/>
              </a:rPr>
              <a:t>ร้านค้าสวัสดิการ</a:t>
            </a:r>
          </a:p>
        </p:txBody>
      </p:sp>
      <p:pic>
        <p:nvPicPr>
          <p:cNvPr id="24" name="รูปภาพ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55738"/>
            <a:ext cx="231547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รูปภาพ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20" y="3035987"/>
            <a:ext cx="2349015" cy="142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95536" y="618249"/>
            <a:ext cx="8354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cs typeface="+mn-cs"/>
              </a:rPr>
              <a:t>ร้านค้าสวัสดิการ</a:t>
            </a:r>
          </a:p>
        </p:txBody>
      </p:sp>
      <p:pic>
        <p:nvPicPr>
          <p:cNvPr id="27" name="รูปภาพ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0"/>
          <a:stretch>
            <a:fillRect/>
          </a:stretch>
        </p:blipFill>
        <p:spPr bwMode="auto">
          <a:xfrm>
            <a:off x="4076335" y="3035987"/>
            <a:ext cx="2307162" cy="144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รูปภาพ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55739"/>
            <a:ext cx="2340933" cy="143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รูปภาพ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9"/>
          <a:stretch>
            <a:fillRect/>
          </a:stretch>
        </p:blipFill>
        <p:spPr bwMode="auto">
          <a:xfrm>
            <a:off x="6563685" y="3035987"/>
            <a:ext cx="2293464" cy="144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907704" y="4668308"/>
            <a:ext cx="55467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cs typeface="+mn-cs"/>
              </a:rPr>
              <a:t>นายชาตรี  ป้อมเปิ้น   รองผู้อำนวยการฝ่ายบริหาร </a:t>
            </a:r>
          </a:p>
          <a:p>
            <a:r>
              <a:rPr lang="th-TH" b="1" dirty="0">
                <a:cs typeface="+mn-cs"/>
              </a:rPr>
              <a:t>โรงพยาบาลพุทธชินราช  พิษณุโลก</a:t>
            </a:r>
          </a:p>
        </p:txBody>
      </p:sp>
    </p:spTree>
    <p:extLst>
      <p:ext uri="{BB962C8B-B14F-4D97-AF65-F5344CB8AC3E}">
        <p14:creationId xmlns:p14="http://schemas.microsoft.com/office/powerpoint/2010/main" val="97141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สี่เหลี่ยมผืนผ้า 3"/>
          <p:cNvSpPr>
            <a:spLocks noChangeArrowheads="1"/>
          </p:cNvSpPr>
          <p:nvPr/>
        </p:nvSpPr>
        <p:spPr bwMode="auto">
          <a:xfrm>
            <a:off x="323850" y="53975"/>
            <a:ext cx="9036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sz="3600" b="1">
                <a:cs typeface="Cordia New" pitchFamily="34" charset="-34"/>
              </a:rPr>
              <a:t>ระเบียบสำนักนายกรัฐมนตรี ว่าด้วยการจัดสวัสดิการ</a:t>
            </a:r>
          </a:p>
          <a:p>
            <a:r>
              <a:rPr lang="th-TH" sz="3600" b="1">
                <a:cs typeface="Cordia New" pitchFamily="34" charset="-34"/>
              </a:rPr>
              <a:t>ภายในส่วนราชการ พ.ศ.๒๕๔๗  </a:t>
            </a: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323850" y="1254125"/>
            <a:ext cx="7747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3200"/>
              <a:t>ข้อ ๘ ในการจัดสวัสดิการภายในส่วนราชการ ให้หัวหน้าส่วนราชการ</a:t>
            </a:r>
          </a:p>
          <a:p>
            <a:r>
              <a:rPr lang="th-TH" sz="3200"/>
              <a:t>แต่งตั้งคณะกรรมการขึ้นคณะหนึ่ง เรียกว่า “คณะกรรมการสวัสดิการ”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2"/>
          <a:srcRect t="7289" b="16382"/>
          <a:stretch/>
        </p:blipFill>
        <p:spPr>
          <a:xfrm>
            <a:off x="704850" y="3284538"/>
            <a:ext cx="3409950" cy="358298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704130" y="2258869"/>
            <a:ext cx="3608680" cy="954107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/>
              <a:t>คณะกรรมการสวัสดิการ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/>
              <a:t>สำนักงานปลัดกระทรวงสาธารณสุข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48890" y="2258869"/>
            <a:ext cx="3727565" cy="954107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/>
              <a:t>คณะกรรมการสวัสดิการ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/>
              <a:t>ภายในจังหวัด..............................</a:t>
            </a:r>
          </a:p>
        </p:txBody>
      </p:sp>
      <p:pic>
        <p:nvPicPr>
          <p:cNvPr id="30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t="11101" r="30566" b="14417"/>
          <a:stretch>
            <a:fillRect/>
          </a:stretch>
        </p:blipFill>
        <p:spPr bwMode="auto">
          <a:xfrm>
            <a:off x="5173663" y="3317875"/>
            <a:ext cx="3276600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500063" y="3141663"/>
            <a:ext cx="3529012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2400" b="1"/>
              <a:t>ระเบียบคณะกรรมการสวัสดิการ </a:t>
            </a:r>
            <a:r>
              <a:rPr lang="th-TH" sz="2400" b="1">
                <a:solidFill>
                  <a:srgbClr val="FF0000"/>
                </a:solidFill>
              </a:rPr>
              <a:t>สำนักงานปลัดกระทรวงสาธารณสุขว่าด้วยการจัดสวัสดิการภายในหน่วยงานส่วนภูมิภาค  </a:t>
            </a:r>
            <a:br>
              <a:rPr lang="th-TH" sz="2400" b="1">
                <a:solidFill>
                  <a:srgbClr val="FF0000"/>
                </a:solidFill>
              </a:rPr>
            </a:br>
            <a:r>
              <a:rPr lang="th-TH" sz="2400" b="1">
                <a:solidFill>
                  <a:srgbClr val="FF0000"/>
                </a:solidFill>
              </a:rPr>
              <a:t>สังกัดสำนักงานปลัดกระทรวงสาธารณสุขที่จังหวัดไม่มีคณะกรรมการสวัสดิการ พ.ศ. 2554</a:t>
            </a:r>
          </a:p>
          <a:p>
            <a:endParaRPr lang="th-TH" sz="2400" b="1">
              <a:solidFill>
                <a:srgbClr val="FF0000"/>
              </a:solidFill>
            </a:endParaRPr>
          </a:p>
        </p:txBody>
      </p:sp>
      <p:sp>
        <p:nvSpPr>
          <p:cNvPr id="4099" name="TextBox 6"/>
          <p:cNvSpPr txBox="1">
            <a:spLocks noChangeArrowheads="1"/>
          </p:cNvSpPr>
          <p:nvPr/>
        </p:nvSpPr>
        <p:spPr bwMode="auto">
          <a:xfrm>
            <a:off x="4954588" y="3116263"/>
            <a:ext cx="34655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2400" b="1"/>
              <a:t>ระเบียบคณะกรรมการสวัสดิการ </a:t>
            </a:r>
          </a:p>
          <a:p>
            <a:r>
              <a:rPr lang="th-TH" sz="2400" b="1">
                <a:solidFill>
                  <a:srgbClr val="FF0000"/>
                </a:solidFill>
              </a:rPr>
              <a:t>ภายในจังหวัด..............พ.ศ................</a:t>
            </a:r>
            <a:endParaRPr lang="th-TH" sz="240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2204864"/>
            <a:ext cx="3155031" cy="95410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คณะกรรมการสวัสดิการ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สำนักงานปลัดกระทรวง สธ.</a:t>
            </a:r>
            <a:endParaRPr lang="th-TH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2204864"/>
            <a:ext cx="3384376" cy="95410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คณะกรรมการสวัสดิการ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ภายในจังหวัด..........................</a:t>
            </a:r>
            <a:endParaRPr lang="th-TH" dirty="0"/>
          </a:p>
        </p:txBody>
      </p:sp>
      <p:sp>
        <p:nvSpPr>
          <p:cNvPr id="4106" name="สี่เหลี่ยมผืนผ้า 3"/>
          <p:cNvSpPr>
            <a:spLocks noChangeArrowheads="1"/>
          </p:cNvSpPr>
          <p:nvPr/>
        </p:nvSpPr>
        <p:spPr bwMode="auto">
          <a:xfrm>
            <a:off x="0" y="188913"/>
            <a:ext cx="91440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sz="3200" b="1">
                <a:cs typeface="Cordia New" pitchFamily="34" charset="-34"/>
              </a:rPr>
              <a:t>ระเบียบสำนักนายกรัฐมนตรี ว่าด้วยการจัดสวัสดิการภายในส่วนราชการ พ.ศ.๒๕๔๗  ข้อ ๙ (๒) คณะกรรมการสวัสดิการตามข้อ ๘ มีอำนาจ</a:t>
            </a:r>
            <a:br>
              <a:rPr lang="th-TH" sz="3200" b="1">
                <a:cs typeface="Cordia New" pitchFamily="34" charset="-34"/>
              </a:rPr>
            </a:br>
            <a:r>
              <a:rPr lang="th-TH" sz="3200" b="1">
                <a:cs typeface="Cordia New" pitchFamily="34" charset="-34"/>
              </a:rPr>
              <a:t>ออกระเบียบ หรือข้อบังคับในการดำเนินการจัดสวัสดิการภายใน</a:t>
            </a:r>
            <a:br>
              <a:rPr lang="th-TH" sz="3200" b="1">
                <a:cs typeface="Cordia New" pitchFamily="34" charset="-34"/>
              </a:rPr>
            </a:br>
            <a:r>
              <a:rPr lang="th-TH" sz="3200" b="1">
                <a:cs typeface="Cordia New" pitchFamily="34" charset="-34"/>
              </a:rPr>
              <a:t>ส่วนราชการต่าง ๆ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สี่เหลี่ยมผืนผ้า 3"/>
          <p:cNvSpPr>
            <a:spLocks noChangeArrowheads="1"/>
          </p:cNvSpPr>
          <p:nvPr/>
        </p:nvSpPr>
        <p:spPr bwMode="auto">
          <a:xfrm>
            <a:off x="0" y="188913"/>
            <a:ext cx="91440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sz="3200" b="1">
                <a:cs typeface="Cordia New" pitchFamily="34" charset="-34"/>
              </a:rPr>
              <a:t>ระเบียบสำนักนายกรัฐมนตรี ว่าด้วยการจัดสวัสดิการภายในส่วนราชการ พ.ศ.๒๕๔๗  ข้อ ๙ (๒) คณะกรรมการสวัสดิการตามข้อ ๘ มีอำนาจ</a:t>
            </a:r>
            <a:br>
              <a:rPr lang="th-TH" sz="3200" b="1">
                <a:cs typeface="Cordia New" pitchFamily="34" charset="-34"/>
              </a:rPr>
            </a:br>
            <a:r>
              <a:rPr lang="th-TH" sz="3200" b="1">
                <a:cs typeface="Cordia New" pitchFamily="34" charset="-34"/>
              </a:rPr>
              <a:t>ออกระเบียบ หรือข้อบังคับในการดำเนินการจัดสวัสดิการภายใน</a:t>
            </a:r>
            <a:br>
              <a:rPr lang="th-TH" sz="3200" b="1">
                <a:cs typeface="Cordia New" pitchFamily="34" charset="-34"/>
              </a:rPr>
            </a:br>
            <a:r>
              <a:rPr lang="th-TH" sz="3200" b="1">
                <a:cs typeface="Cordia New" pitchFamily="34" charset="-34"/>
              </a:rPr>
              <a:t>ส่วนราชการต่าง ๆ </a:t>
            </a:r>
          </a:p>
        </p:txBody>
      </p:sp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500063" y="3141663"/>
            <a:ext cx="3529012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2400" b="1"/>
              <a:t>ระเบียบคณะกรรมการสวัสดิการ สำนักงานปลัดกระทรวงสาธารณสุขว่าด้วยการจัดสวัสดิการภายในหน่วยงานส่วนภูมิภาค  </a:t>
            </a:r>
            <a:br>
              <a:rPr lang="th-TH" sz="2400" b="1"/>
            </a:br>
            <a:r>
              <a:rPr lang="th-TH" sz="2400" b="1"/>
              <a:t>สังกัดสำนักงานปลัดกระทรวงสาธารณสุขที่จังหวัดไม่มีคณะกรรมการสวัสดิการ พ.ศ. 2554</a:t>
            </a:r>
          </a:p>
          <a:p>
            <a:endParaRPr lang="th-TH" sz="2400" b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2118621"/>
            <a:ext cx="3155031" cy="95410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คณะกรรมการสวัสดิการ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สำนักงานปลัดกระทรวง สธ.</a:t>
            </a:r>
            <a:endParaRPr lang="th-TH" dirty="0"/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" b="42191"/>
          <a:stretch>
            <a:fillRect/>
          </a:stretch>
        </p:blipFill>
        <p:spPr bwMode="auto">
          <a:xfrm>
            <a:off x="3829050" y="2124075"/>
            <a:ext cx="5314950" cy="36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950" y="188913"/>
            <a:ext cx="9036050" cy="206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ระเบียบคณะกรรมการสวัสดิการ สำนักงานปลัดกระทรวงสาธารณสุข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ว่าด้วย การจัดสวัสดิการภายในหน่วยงานส่วนภูมิภาค สังกัดสำนักงานปลัดกระทรวงสาธารณสุขที่จังหวัดไม่มีคณะกรรมการสวัสดิการ พ.ศ. ๒๕๕๔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3100" b="1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323850" y="2251075"/>
            <a:ext cx="8027988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b="1"/>
              <a:t>ข้อ 1 ระเบียบนี้เรียกว่า ระเบียบคณะกรรมการสวัสดิการ สำนักงานปลัดกระทรวงสาธารณสุขว่าด้วยการจัดสวัสดิการภายในหน่วยงานส่วนภูมิภาค สังกัดสำนักงานปลัดกระทรวงสาธารณสุขที่จังหวัดไม่มีคณะกรรมการสวัสดิการ พ.ศ. 2554</a:t>
            </a:r>
          </a:p>
          <a:p>
            <a:r>
              <a:rPr lang="th-TH" b="1"/>
              <a:t>.</a:t>
            </a:r>
          </a:p>
          <a:p>
            <a:r>
              <a:rPr lang="th-TH" b="1"/>
              <a:t>ข้อ 2 ระเบียบนี้ ให้ใช้ได้ตั้งแต่บัดนี้เป็นต้นไป   (31 พฤษภาคม 2554)</a:t>
            </a:r>
          </a:p>
          <a:p>
            <a:endParaRPr lang="th-TH" b="1"/>
          </a:p>
          <a:p>
            <a:endParaRPr lang="th-TH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88913"/>
            <a:ext cx="9036050" cy="206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ระเบียบคณะกรรมการสวัสดิการ สำนักงานปลัดกระทรวงสาธารณสุข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ว่าด้วยการจัดสวัสดิการภายในหน่วยงานส่วนภูมิภาค  สังกัดสำนักงานปลัดกระทรวงสาธารณสุขที่จังหวัดไม่มีคณะกรรมการสวัสดิการ พ.ศ. ๒๕๕๔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3100" b="1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107950" y="1836738"/>
            <a:ext cx="9274175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b="1"/>
              <a:t>ข้อ 3 ในระเบียบนี้ </a:t>
            </a:r>
          </a:p>
          <a:p>
            <a:r>
              <a:rPr lang="th-TH" b="1"/>
              <a:t>“หน่วยงาน” หมายความว่า หน่วยงานในราชการส่วนภูมิภาค สังกัดสำนักงานปลัด</a:t>
            </a:r>
          </a:p>
          <a:p>
            <a:r>
              <a:rPr lang="th-TH" b="1"/>
              <a:t>กระทรวงสาธารณสุข เช่น สสจ. รพศ.รพท.รพช. ซึ่งจังหวัดไม่มีคณะกรรมการจังหวัด</a:t>
            </a:r>
          </a:p>
          <a:p>
            <a:endParaRPr lang="th-TH" b="1"/>
          </a:p>
          <a:p>
            <a:r>
              <a:rPr lang="th-TH" b="1"/>
              <a:t>“คณะกรรมการสวัสดิการ” หมายความว่า  คณะกรรมการสวัสดิการ </a:t>
            </a:r>
            <a:br>
              <a:rPr lang="th-TH" b="1"/>
            </a:br>
            <a:r>
              <a:rPr lang="th-TH" b="1"/>
              <a:t>สำนักงานปลัดกระทรวงสาธารณสุข</a:t>
            </a:r>
          </a:p>
          <a:p>
            <a:endParaRPr lang="th-TH" b="1"/>
          </a:p>
          <a:p>
            <a:r>
              <a:rPr lang="th-TH" b="1"/>
              <a:t>“คณะอนุกรรมการสวัสดิการ” หมายความว่า คณะอนุกรรมการสวัสดิการ </a:t>
            </a:r>
            <a:br>
              <a:rPr lang="th-TH" b="1"/>
            </a:br>
            <a:r>
              <a:rPr lang="th-TH" b="1"/>
              <a:t>สำนักงานปลัดกระทรวงสาธารณสุข  ในหน่วยงานที่คณะกรรมการแต่งตั้ง</a:t>
            </a:r>
          </a:p>
          <a:p>
            <a:endParaRPr lang="th-TH" b="1"/>
          </a:p>
          <a:p>
            <a:endParaRPr lang="th-TH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311150" y="2233613"/>
            <a:ext cx="89439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b="1"/>
              <a:t>ข้อ 3 ในระเบียบนี้  (ต่อ)</a:t>
            </a:r>
          </a:p>
          <a:p>
            <a:r>
              <a:rPr lang="th-TH" b="1"/>
              <a:t>“สมาชิกสวัสดิการ” หมายความว่า ข้าราชการ พนักงานราชการ ลูกจ้างประจำ </a:t>
            </a:r>
          </a:p>
          <a:p>
            <a:r>
              <a:rPr lang="th-TH" b="1"/>
              <a:t>  ลูกจ้างชั่วคราว ที่เป็นสมาชิกสวัสดิการในหน่วยงานนั้น  จัดตั้งขึ้น</a:t>
            </a:r>
          </a:p>
          <a:p>
            <a:endParaRPr lang="th-TH" b="1"/>
          </a:p>
          <a:p>
            <a:r>
              <a:rPr lang="th-TH" b="1"/>
              <a:t>“กองทุนสวัสดิการ” หมายความว่า  กองทุนสวัสดิการ หน่วยงานที่ คณะอนุกรรมการ</a:t>
            </a:r>
          </a:p>
          <a:p>
            <a:r>
              <a:rPr lang="th-TH" b="1"/>
              <a:t>สวัสดิการ สำนักงานปลัดกระทรวงสาธารณสุข  หน่วยงานนั้น จัดตั้งขึ้น</a:t>
            </a:r>
          </a:p>
          <a:p>
            <a:endParaRPr lang="th-TH" b="1"/>
          </a:p>
        </p:txBody>
      </p:sp>
      <p:sp>
        <p:nvSpPr>
          <p:cNvPr id="4" name="TextBox 3"/>
          <p:cNvSpPr txBox="1"/>
          <p:nvPr/>
        </p:nvSpPr>
        <p:spPr>
          <a:xfrm>
            <a:off x="107950" y="188913"/>
            <a:ext cx="9036050" cy="206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ระเบียบคณะกรรมการสวัสดิการ สำนักงานปลัดกระทรวงสาธารณสุข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ว่าด้วยการจัดสวัสดิการภายในหน่วยงานส่วนภูมิภาค  สังกัดสำนักงานปลัดกระทรวงสาธารณสุขที่จังหวัดไม่มีคณะกรรมการสวัสดิการ พ.ศ. ๒๕๕๔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3100" b="1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468313" y="1700213"/>
            <a:ext cx="82804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3200" b="1"/>
              <a:t>“การจัดสวัสดิการภายในส่วนราชการ” </a:t>
            </a:r>
            <a:r>
              <a:rPr lang="en-US" sz="3200" b="1"/>
              <a:t> </a:t>
            </a:r>
            <a:r>
              <a:rPr lang="th-TH" sz="3200" b="1"/>
              <a:t>หมายความว่า</a:t>
            </a:r>
            <a:r>
              <a:rPr lang="en-US" sz="3200" b="1"/>
              <a:t> </a:t>
            </a:r>
            <a:r>
              <a:rPr lang="th-TH" sz="3200" b="1"/>
              <a:t>กิจกรรมหรือ กิจการใดๆ ที่คณะอนุกรรมการสวัสดิการ สำนักงานปลัดกระทรวงสาธารณสุขในหน่วยงานจัดให้มีขึ้น โดยมีวัตถุประสงค์ในการช่วยเหลือและอำนวยความสะดวกให้แก่บุคลากรเพื่อประโยชน์แก่การดำรงชีพนอกเหนือจากสวัสดิการที่ทางราชการจัดให้เป็นกรณีปกติหรือเพื่อประโยชน์แก่การสนับสนุนการปฏิบัติราชการ หรือที่คณะอนุกรรมการสวัสดิการ เห็นสมควรจัดเพิ่มขึ้น สำหรับหน่วยงานโดยมิได้เป็นไปในเชิงธุรกิจ</a:t>
            </a:r>
            <a:endParaRPr lang="en-US" sz="3200" b="1"/>
          </a:p>
          <a:p>
            <a:endParaRPr lang="th-TH" sz="3200" b="1"/>
          </a:p>
        </p:txBody>
      </p:sp>
      <p:sp>
        <p:nvSpPr>
          <p:cNvPr id="4" name="TextBox 3"/>
          <p:cNvSpPr txBox="1"/>
          <p:nvPr/>
        </p:nvSpPr>
        <p:spPr>
          <a:xfrm>
            <a:off x="179388" y="188913"/>
            <a:ext cx="9251950" cy="206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ระเบียบคณะกรรมการสวัสดิการ สำนักงานปลัดกระทรวงสาธารณสุข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ว่าด้วยการจัดสวัสดิการภายในหน่วยงานส่วนภูมิภาค  สังกัดสำนักงานปลัดกระทรวงสาธารณสุขที่จังหวัดไม่มีคณะกรรมการสวัสดิการ พ.ศ. ๒๕๕๔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3100" b="1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325438" y="2060575"/>
            <a:ext cx="8478837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3200" b="1"/>
              <a:t>“การจัดสวัสดิการในเชิงธุรกิจ” หมายความว่า </a:t>
            </a:r>
            <a:r>
              <a:rPr lang="en-US" sz="3200" b="1"/>
              <a:t> </a:t>
            </a:r>
            <a:r>
              <a:rPr lang="th-TH" sz="3200" b="1"/>
              <a:t>การดำเนินกิจกรรม หรือกิจการสวัสดิการใดๆ ที่จัดเป็นสวัสดิการภายในของส่วนราชการที่คณะอนุกรรมการสวัสดิการ สำนักงานปลัดกระทรวงสาธารณสุขในหน่วยงานจัดให้มีขึ้น ซึ่งเป็นไปในทางการค้ากับสมาชิกสวัสดิการและบุคคลภายนอกทั่วไป (จะดำเนินการได้ต่อเมื่อได้รับความเห็นชอบและอนุมัติจาก คณะกรรมการสวัสดิการ ก่อนเท่านั้น)</a:t>
            </a:r>
            <a:endParaRPr lang="en-US" sz="3200" b="1"/>
          </a:p>
          <a:p>
            <a:endParaRPr lang="th-TH" sz="3200" b="1"/>
          </a:p>
        </p:txBody>
      </p:sp>
      <p:sp>
        <p:nvSpPr>
          <p:cNvPr id="5" name="TextBox 4"/>
          <p:cNvSpPr txBox="1"/>
          <p:nvPr/>
        </p:nvSpPr>
        <p:spPr>
          <a:xfrm>
            <a:off x="179388" y="188913"/>
            <a:ext cx="9251950" cy="152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ระเบียบคณะกรรมการสวัสดิการ สำนักงานปลัดกระทรวงสาธารณสุข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ว่าด้วยการจัดสวัสดิการภายในหน่วยงานส่วนภูมิภาค  สังกัดสำนักงานปลัดกระทรวงสาธารณสุขที่จังหวัดไม่มีคณะกรรมการสวัสดิการ พ.ศ. ๒๕๕๔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176213" y="1916113"/>
            <a:ext cx="89979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3200" b="1"/>
              <a:t>	ข้อ ๔ บรรดาข้อกำหนดหรือกฎอื่นใดที่มิได้บัญญัติไว้ในระเบียบนี้ </a:t>
            </a:r>
          </a:p>
          <a:p>
            <a:r>
              <a:rPr lang="th-TH" sz="3200" b="1"/>
              <a:t>ให้ถือปฏิบัติตามระเบียบสำนักนายกรัฐมนตรี ว่าด้วยการจัดสวัสดิการ</a:t>
            </a:r>
          </a:p>
          <a:p>
            <a:r>
              <a:rPr lang="th-TH" sz="3200" b="1"/>
              <a:t>ภายในส่วนราชการ พ.ศ. ๒๕๔๗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388" y="188913"/>
            <a:ext cx="9251950" cy="152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ระเบียบคณะกรรมการสวัสดิการ สำนักงานปลัดกระทรวงสาธารณสุข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ว่าด้วยการจัดสวัสดิการภายในหน่วยงานส่วนภูมิภาค  สังกัดสำนักงานปลัดกระทรวงสาธารณสุขที่จังหวัดไม่มีคณะกรรมการสวัสดิการ พ.ศ. ๒๕๕๔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182563" y="2060575"/>
            <a:ext cx="878205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3200" b="1"/>
              <a:t>	ข้อ ๕ ให้ประธานคณะกรรมการสวัสดิการ สำนักงานปลัด</a:t>
            </a:r>
          </a:p>
          <a:p>
            <a:r>
              <a:rPr lang="th-TH" sz="3200" b="1"/>
              <a:t>กระทรวงสาธารณสุขเป็นผู้รักษาการตามระเบียบนี้</a:t>
            </a:r>
          </a:p>
          <a:p>
            <a:r>
              <a:rPr lang="th-TH" sz="3200" b="1"/>
              <a:t>	ในกรณีที่มีปัญหาเกี่ยวกับการปฏิบัติตามระเบียบนี้ ให้ประธาน</a:t>
            </a:r>
          </a:p>
          <a:p>
            <a:r>
              <a:rPr lang="th-TH" sz="3200" b="1"/>
              <a:t>คณะกรรมการสวัสดิการ เป็นผู้วินิจฉัย ตีความ ชี้ขาดและให้ถือเป็นที่สุด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388" y="188913"/>
            <a:ext cx="9251950" cy="152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ระเบียบคณะกรรมการสวัสดิการ สำนักงานปลัดกระทรวงสาธารณสุข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ว่าด้วยการจัดสวัสดิการภายในหน่วยงานส่วนภูมิภาค  สังกัดสำนักงานปลัดกระทรวงสาธารณสุขที่จังหวัดไม่มีคณะกรรมการสวัสดิการ พ.ศ. ๒๕๕๔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1625627"/>
              </p:ext>
            </p:extLst>
          </p:nvPr>
        </p:nvGraphicFramePr>
        <p:xfrm>
          <a:off x="467544" y="980728"/>
          <a:ext cx="7488832" cy="4806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9552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/>
              <a:t>สรุปรายรับ - รายจ่าย เงินสวัสดิการ </a:t>
            </a:r>
            <a:r>
              <a:rPr lang="th-TH" dirty="0"/>
              <a:t>(</a:t>
            </a:r>
            <a:r>
              <a:rPr lang="en-US" dirty="0"/>
              <a:t>PREMA)</a:t>
            </a:r>
            <a:r>
              <a:rPr lang="th-TH" dirty="0"/>
              <a:t>    </a:t>
            </a:r>
            <a:r>
              <a:rPr lang="th-TH" sz="3600" dirty="0"/>
              <a:t>ปีงบประมาณ 2561</a:t>
            </a:r>
          </a:p>
        </p:txBody>
      </p:sp>
    </p:spTree>
    <p:extLst>
      <p:ext uri="{BB962C8B-B14F-4D97-AF65-F5344CB8AC3E}">
        <p14:creationId xmlns:p14="http://schemas.microsoft.com/office/powerpoint/2010/main" val="159064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สี่เหลี่ยมผืนผ้า 1"/>
          <p:cNvSpPr>
            <a:spLocks noChangeArrowheads="1"/>
          </p:cNvSpPr>
          <p:nvPr/>
        </p:nvSpPr>
        <p:spPr bwMode="auto">
          <a:xfrm>
            <a:off x="395288" y="2049463"/>
            <a:ext cx="8497887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sz="3200" b="1" dirty="0">
                <a:cs typeface="Cordia New" pitchFamily="34" charset="-34"/>
              </a:rPr>
              <a:t>การแต่งตั้งคณะอนุกรรมการฯ </a:t>
            </a:r>
            <a:r>
              <a:rPr lang="en-US" sz="3200" b="1" dirty="0">
                <a:cs typeface="Cordia New" pitchFamily="34" charset="-34"/>
              </a:rPr>
              <a:t>:</a:t>
            </a:r>
            <a:r>
              <a:rPr lang="en-US" sz="3200" dirty="0">
                <a:cs typeface="Cordia New" pitchFamily="34" charset="-34"/>
              </a:rPr>
              <a:t>	</a:t>
            </a:r>
            <a:r>
              <a:rPr lang="th-TH" sz="3200" dirty="0">
                <a:cs typeface="Cordia New" pitchFamily="34" charset="-34"/>
              </a:rPr>
              <a:t>ให้หน่วยงานที่มีความประสงค์จะจัดให้มีสวัสดิการภายในหน่วยงานให้เสนอ รายชื่อคณะอนุกรรมการสวัสดิการของหน่วยงานให้คณะกรรมการสวัสดิการ พิจารณาแต่งตั้ง</a:t>
            </a:r>
            <a:br>
              <a:rPr lang="th-TH" sz="3200" dirty="0">
                <a:cs typeface="Cordia New" pitchFamily="34" charset="-34"/>
              </a:rPr>
            </a:br>
            <a:r>
              <a:rPr lang="th-TH" sz="3200" dirty="0">
                <a:cs typeface="Cordia New" pitchFamily="34" charset="-34"/>
              </a:rPr>
              <a:t> </a:t>
            </a:r>
            <a:r>
              <a:rPr lang="th-TH" sz="3200" b="1" dirty="0">
                <a:cs typeface="Cordia New" pitchFamily="34" charset="-34"/>
              </a:rPr>
              <a:t>องค์ประกอบคณะอนุกรรมการ </a:t>
            </a:r>
            <a:r>
              <a:rPr lang="en-US" sz="3200" dirty="0">
                <a:cs typeface="Cordia New" pitchFamily="34" charset="-34"/>
              </a:rPr>
              <a:t>: </a:t>
            </a:r>
            <a:r>
              <a:rPr lang="th-TH" sz="3200" dirty="0">
                <a:cs typeface="Cordia New" pitchFamily="34" charset="-34"/>
              </a:rPr>
              <a:t>	หัวหน้าหน่วยงานเป็น ประธานอนุกรรมการ   ข้าราชการของหน่วยงาน ไม่น้อยกว่า ๗ คน ไม่เกิน ๑๕ คน เป็นอนุกรรมการ   ( ๑ คน เป็น เหรัญญิก , ๑ คน เป็น อนุกรรมการและเลขานุการ )</a:t>
            </a:r>
            <a:endParaRPr lang="en-US" sz="3200" dirty="0">
              <a:cs typeface="Cordia New" pitchFamily="34" charset="-34"/>
            </a:endParaRP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890588" y="1628775"/>
            <a:ext cx="828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3200" b="1"/>
              <a:t>ข้อ ๖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388" y="188913"/>
            <a:ext cx="9251950" cy="152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ระเบียบคณะกรรมการสวัสดิการ สำนักงานปลัดกระทรวงสาธารณสุข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ว่าด้วยการจัดสวัสดิการภายในหน่วยงานส่วนภูมิภาค  สังกัดสำนักงานปลัดกระทรวงสาธารณสุขที่จังหวัดไม่มีคณะกรรมการสวัสดิการ พ.ศ. ๒๕๕๔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468313" y="1916113"/>
            <a:ext cx="82835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3200" b="1"/>
              <a:t>ข้อ ๗ คณะอนุกรรมการสวัสดิการตามข้อ ๖ มีอำนาจดังต่อไปนี้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388" y="188913"/>
            <a:ext cx="9251950" cy="152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ระเบียบคณะกรรมการสวัสดิการ สำนักงานปลัดกระทรวงสาธารณสุข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ว่าด้วยการจัดสวัสดิการภายในหน่วยงานส่วนภูมิภาค  สังกัดสำนักงานปลัดกระทรวงสาธารณสุขที่จังหวัดไม่มีคณะกรรมการสวัสดิการ พ.ศ. ๒๕๕๔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388" y="2501900"/>
            <a:ext cx="9102725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thaiNumParenBoth"/>
              <a:defRPr/>
            </a:pPr>
            <a:r>
              <a:rPr lang="th-TH" dirty="0">
                <a:latin typeface="+mn-lt"/>
                <a:cs typeface="+mn-cs"/>
              </a:rPr>
              <a:t>กำหนดนโยบายอำนายการจัดสวัสดิการภายในหน่วยงานให้เกิดประโยชน์สูงสุด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thaiNumParenBoth"/>
              <a:defRPr/>
            </a:pPr>
            <a:r>
              <a:rPr lang="th-TH" dirty="0">
                <a:latin typeface="+mn-lt"/>
                <a:cs typeface="+mn-cs"/>
              </a:rPr>
              <a:t>ออกระเบียบหรือข้อบังคับ หรือวิธีปฏิบัติในการจัดสวัสดิการภายในหน่วยงาน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thaiNumParenBoth"/>
              <a:defRPr/>
            </a:pPr>
            <a:r>
              <a:rPr lang="th-TH" dirty="0">
                <a:latin typeface="+mn-lt"/>
                <a:cs typeface="+mn-cs"/>
              </a:rPr>
              <a:t>จัดให้มีหรือยุบเลิกการจัดสวัสดิการภายในส่วนราชการ และการจัดสวัสดิการในเชิงธุรกิจ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thaiNumParenBoth"/>
              <a:defRPr/>
            </a:pPr>
            <a:r>
              <a:rPr lang="th-TH" dirty="0">
                <a:latin typeface="+mn-lt"/>
                <a:cs typeface="+mn-cs"/>
              </a:rPr>
              <a:t>จัดตั้งกองทุนสวัสดิการและควบคุมการรับเงินและค่าใช้จ่ายเงินกองทุนสวัสดิการ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thaiNumParenBoth"/>
              <a:defRPr/>
            </a:pPr>
            <a:r>
              <a:rPr lang="th-TH" dirty="0">
                <a:latin typeface="+mn-lt"/>
                <a:cs typeface="+mn-cs"/>
              </a:rPr>
              <a:t>กำหนดบุคคลผู้มีอำนาจในการอนุมัติก่อหนี้ผูกผันและการเบิกจ่ายกองุทนสวัสดิการ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thaiNumParenBoth"/>
              <a:defRPr/>
            </a:pPr>
            <a:r>
              <a:rPr lang="th-TH" dirty="0">
                <a:latin typeface="+mn-lt"/>
                <a:cs typeface="+mn-cs"/>
              </a:rPr>
              <a:t>แต่งตั้งบุคคลหรือคณะบุคคลเพื่อรับผิดชอบในการจัดการและหรือดำเนินการจัด</a:t>
            </a:r>
            <a:br>
              <a:rPr lang="th-TH" dirty="0">
                <a:latin typeface="+mn-lt"/>
                <a:cs typeface="+mn-cs"/>
              </a:rPr>
            </a:br>
            <a:r>
              <a:rPr lang="th-TH" dirty="0">
                <a:latin typeface="+mn-lt"/>
                <a:cs typeface="+mn-cs"/>
              </a:rPr>
              <a:t>สวัสดิการภายในหน่วยงาน หรือกระทำตามที่คณะอนุกรรมการสวัสดิการมอบหมาย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468313" y="1916113"/>
            <a:ext cx="82835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3200" b="1"/>
              <a:t>ข้อ ๗ คณะอนุกรรมการสวัสดิการตามข้อ ๖ มีอำนาจดังต่อไปนี้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388" y="188913"/>
            <a:ext cx="9251950" cy="152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ระเบียบคณะกรรมการสวัสดิการ สำนักงานปลัดกระทรวงสาธารณสุข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ว่าด้วยการจัดสวัสดิการภายในหน่วยงานส่วนภูมิภาค  สังกัดสำนักงานปลัดกระทรวงสาธารณสุขที่จังหวัดไม่มีคณะกรรมการสวัสดิการ พ.ศ. ๒๕๕๔</a:t>
            </a:r>
          </a:p>
        </p:txBody>
      </p:sp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179388" y="2501900"/>
            <a:ext cx="91154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14350" indent="-5143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>
              <a:buFontTx/>
              <a:buAutoNum type="thaiNumParenBoth" startAt="7"/>
            </a:pPr>
            <a:r>
              <a:rPr lang="th-TH"/>
              <a:t>จัดการประชุมใหญ่ประจำปี และการประชุมตามที่สมาชิกสวัสดิการของหน่วยงานร้องขอ</a:t>
            </a:r>
          </a:p>
          <a:p>
            <a:pPr>
              <a:buFontTx/>
              <a:buAutoNum type="thaiNumParenBoth" startAt="7"/>
            </a:pPr>
            <a:r>
              <a:rPr lang="th-TH"/>
              <a:t>จัดจ้างลูกจ้างเพื่อปฏิบัติงานสวัสดิการของหน่วยงาน</a:t>
            </a:r>
          </a:p>
          <a:p>
            <a:pPr>
              <a:buFontTx/>
              <a:buAutoNum type="thaiNumParenBoth" startAt="7"/>
            </a:pPr>
            <a:r>
              <a:rPr lang="th-TH"/>
              <a:t>กำหนดค่าตอบแทนผู้ปฏิบัติงานใด ๆ ในกิจการสวัสดิการของหน่วยงาน</a:t>
            </a:r>
          </a:p>
          <a:p>
            <a:pPr>
              <a:buFontTx/>
              <a:buAutoNum type="thaiNumParenBoth" startAt="7"/>
            </a:pPr>
            <a:r>
              <a:rPr lang="th-TH"/>
              <a:t>กำหนดค่าบริการใช้บริการสวัสดิการที่อนุกรรมการสวัสดิการจัดขึ้น</a:t>
            </a:r>
          </a:p>
          <a:p>
            <a:pPr>
              <a:buFontTx/>
              <a:buAutoNum type="thaiNumParenBoth" startAt="7"/>
            </a:pPr>
            <a:r>
              <a:rPr lang="th-TH"/>
              <a:t>ประสานงานและทำนิติกรรมสัญญากับบุคคลใดๆ ในนามคณะกรรมการสวัสดิการ</a:t>
            </a:r>
          </a:p>
          <a:p>
            <a:pPr>
              <a:buFontTx/>
              <a:buAutoNum type="thaiNumParenBoth" startAt="7"/>
            </a:pPr>
            <a:r>
              <a:rPr lang="th-TH"/>
              <a:t>ปฏิบัติการอื่นใดเกี่ยวกับการจัดสวัสดิการตามที่คณะกรรมการสวัสดิการมอบหมาย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8313" y="1916113"/>
            <a:ext cx="8496300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+mn-lt"/>
                <a:cs typeface="+mn-cs"/>
              </a:rPr>
              <a:t>ข้อ ๘ ในการดำเนินการตามอำนาจหน้าที่ตามข้อ ๗ มีเงื่อนไข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+mn-lt"/>
                <a:cs typeface="+mn-cs"/>
              </a:rPr>
              <a:t>การปฏิบัติและข้อจำกัดอำนาจดังนี้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thaiNumParenBoth"/>
              <a:defRPr/>
            </a:pPr>
            <a:r>
              <a:rPr lang="th-TH" sz="3200" b="1" dirty="0">
                <a:latin typeface="+mn-lt"/>
                <a:cs typeface="+mn-cs"/>
              </a:rPr>
              <a:t>เมื่อมีการจัดตั้งสวัสดิการภายในหน่วยงานขึ้นแล้ว ขอให้รายงาน</a:t>
            </a:r>
            <a:br>
              <a:rPr lang="th-TH" sz="3200" b="1" dirty="0">
                <a:latin typeface="+mn-lt"/>
                <a:cs typeface="+mn-cs"/>
              </a:rPr>
            </a:br>
            <a:r>
              <a:rPr lang="th-TH" sz="3200" b="1" dirty="0">
                <a:latin typeface="+mn-lt"/>
                <a:cs typeface="+mn-cs"/>
              </a:rPr>
              <a:t>ประเภทของสวัสดิการที่จัดให้คณะกรรมการสวัสดิการทราบ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thaiNumParenBoth"/>
              <a:defRPr/>
            </a:pPr>
            <a:r>
              <a:rPr lang="th-TH" sz="3200" b="1" dirty="0">
                <a:latin typeface="+mn-lt"/>
                <a:cs typeface="+mn-cs"/>
              </a:rPr>
              <a:t>ให้รายงานฐานะของกองทุนสวัสดิการ  รวมทั้ง รายจ่าย ให้คณะกรรมการสวัสดิการ ทราบเป็นระยะหกเดือนครั้ง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3200" b="1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thaiNumParenBoth"/>
              <a:defRPr/>
            </a:pPr>
            <a:endParaRPr lang="th-TH" sz="3200" b="1" dirty="0"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388" y="188913"/>
            <a:ext cx="9251950" cy="152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ระเบียบคณะกรรมการสวัสดิการ สำนักงานปลัดกระทรวงสาธารณสุข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ว่าด้วยการจัดสวัสดิการภายในหน่วยงานส่วนภูมิภาค  สังกัดสำนักงานปลัดกระทรวงสาธารณสุขที่จังหวัดไม่มีคณะกรรมการสวัสดิการ พ.ศ. ๒๕๕๔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8438" y="1712913"/>
            <a:ext cx="8785225" cy="6492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+mn-lt"/>
                <a:cs typeface="+mn-cs"/>
              </a:rPr>
              <a:t>ข้อ ๘ ในการดำเนินการตามอำนาจหน้าที่ตามข้อ ๗ มีเงื่อนไข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+mn-lt"/>
                <a:cs typeface="+mn-cs"/>
              </a:rPr>
              <a:t>การปฏิบัติและข้อจำกัดอำนาจดังนี้  (ต่อ)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thaiNumParenBoth" startAt="3"/>
              <a:defRPr/>
            </a:pPr>
            <a:r>
              <a:rPr lang="th-TH" sz="3200" b="1" dirty="0">
                <a:latin typeface="+mn-lt"/>
                <a:cs typeface="+mn-cs"/>
              </a:rPr>
              <a:t>ในการจัดสวัสดิการในเชิงธุรกิจ การจัดทำโครงการ การดำเนินงาน การประสานงาน การทำนิติกรรมและสัญญากับบุคคลใดๆ จะดำเนินการได้ต่อเมื่อได้รับความเห็นชอบและอนุมัติจากคณะกรรมการสวัสดิการ ก่อนเท่านั้น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thaiNumParenBoth" startAt="3"/>
              <a:defRPr/>
            </a:pPr>
            <a:r>
              <a:rPr lang="th-TH" sz="3200" b="1" dirty="0">
                <a:latin typeface="+mn-lt"/>
                <a:cs typeface="+mn-cs"/>
              </a:rPr>
              <a:t>ในการดำเนินการจัดสวัสดิการภายในหน่วยงาน ต้องปฏิบัติตามระเบียบ ข้อบังคับ ประกาศ และวิธีปฏิบัติของสำนักนายกรัฐมนตรี กระทรวงการคลัง สำนักงาน ก.พ. กรมธนารักษ์ และคณะกรรมการสวัสดการที่มีอยู่ในปัจจุบัน และในอนาคตอย่างเคร่งครัด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thaiNumParenBoth" startAt="3"/>
              <a:defRPr/>
            </a:pPr>
            <a:endParaRPr lang="th-TH" sz="32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3200" b="1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thaiNumParenBoth"/>
              <a:defRPr/>
            </a:pPr>
            <a:endParaRPr lang="th-TH" sz="3200" b="1" dirty="0"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388" y="188913"/>
            <a:ext cx="9251950" cy="152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ระเบียบคณะกรรมการสวัสดิการ สำนักงานปลัดกระทรวงสาธารณสุข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ว่าด้วยการจัดสวัสดิการภายในหน่วยงานส่วนภูมิภาค  สังกัดสำนักงานปลัดกระทรวงสาธารณสุขที่จังหวัดไม่มีคณะกรรมการสวัสดิการ พ.ศ. ๒๕๕๔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0975" y="2060575"/>
            <a:ext cx="8785225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+mn-lt"/>
                <a:cs typeface="+mn-cs"/>
              </a:rPr>
              <a:t>ข้อ ๙   สวัสดิการภายในส่วนราชการต้องมีวัตถุประสงค์ในการช่วยเหลือและอำนวยความสะดวกให้แก่บุคลากรเพื่อประโยชน์แก่การดำรงชีพนอกเหนือจากสวัสดิการที่ทางราชการจัดให้เป็นกรณีปกติหรือเพื่อประโยชน์แก่การสนับสนุนการปฏิบัติราชการ หรือที่คณะอนุกรรมการสวัสดิการ เห็นสมควรจัดเพิ่มขึ้น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3200" b="1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thaiNumParenBoth"/>
              <a:defRPr/>
            </a:pPr>
            <a:endParaRPr lang="th-TH" sz="3200" b="1" dirty="0"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388" y="188913"/>
            <a:ext cx="9251950" cy="152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ระเบียบคณะกรรมการสวัสดิการ สำนักงานปลัดกระทรวงสาธารณสุข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ว่าด้วยการจัดสวัสดิการภายในหน่วยงานส่วนภูมิภาค  สังกัดสำนักงานปลัดกระทรวงสาธารณสุขที่จังหวัดไม่มีคณะกรรมการสวัสดิการ พ.ศ. ๒๕๕๔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388" y="1752600"/>
            <a:ext cx="8785225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+mn-lt"/>
                <a:cs typeface="+mn-cs"/>
              </a:rPr>
              <a:t>ข้อ ๑๐ คณะอนุกรรมการอาจจัดให้มีการจัดสวัสดิการภายในหน่วยงานได้ดังนี้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thaiNumParenBoth"/>
              <a:defRPr/>
            </a:pPr>
            <a:endParaRPr lang="th-TH" sz="3200" b="1" dirty="0"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388" y="188913"/>
            <a:ext cx="9251950" cy="152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ระเบียบคณะกรรมการสวัสดิการ สำนักงานปลัดกระทรวงสาธารณสุข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ว่าด้วยการจัดสวัสดิการภายในหน่วยงานส่วนภูมิภาค  สังกัดสำนักงานปลัดกระทรวงสาธารณสุขที่จังหวัดไม่มีคณะกรรมการสวัสดิการ พ.ศ. ๒๕๕๔</a:t>
            </a:r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1116013" y="2852738"/>
            <a:ext cx="396875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14350" indent="-5143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>
              <a:buFontTx/>
              <a:buAutoNum type="thaiNumParenBoth"/>
            </a:pPr>
            <a:r>
              <a:rPr lang="th-TH"/>
              <a:t>การออมทรัพย์</a:t>
            </a:r>
          </a:p>
          <a:p>
            <a:pPr>
              <a:buFontTx/>
              <a:buAutoNum type="thaiNumParenBoth"/>
            </a:pPr>
            <a:r>
              <a:rPr lang="th-TH"/>
              <a:t>การให้กู้ยืมเงิน</a:t>
            </a:r>
          </a:p>
          <a:p>
            <a:pPr>
              <a:buFontTx/>
              <a:buAutoNum type="thaiNumParenBoth"/>
            </a:pPr>
            <a:r>
              <a:rPr lang="th-TH"/>
              <a:t>การเคหะสงเคราะห์</a:t>
            </a:r>
          </a:p>
          <a:p>
            <a:pPr>
              <a:buFontTx/>
              <a:buAutoNum type="thaiNumParenBoth"/>
            </a:pPr>
            <a:r>
              <a:rPr lang="th-TH"/>
              <a:t>การฌาปนกิจสงเคราะห์</a:t>
            </a:r>
          </a:p>
          <a:p>
            <a:pPr>
              <a:buFontTx/>
              <a:buAutoNum type="thaiNumParenBoth"/>
            </a:pPr>
            <a:r>
              <a:rPr lang="th-TH"/>
              <a:t>การกีฬาและนันทนาการ</a:t>
            </a:r>
          </a:p>
          <a:p>
            <a:pPr>
              <a:buFontTx/>
              <a:buAutoNum type="thaiNumParenBoth"/>
            </a:pPr>
            <a:r>
              <a:rPr lang="th-TH"/>
              <a:t>การให้บริการของร้านค้าสวัสดการ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388" y="1752600"/>
            <a:ext cx="8785225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+mn-lt"/>
                <a:cs typeface="+mn-cs"/>
              </a:rPr>
              <a:t>ข้อ ๑๐ คณะอนุกรรมการอาจจัดให้มีการจัดสวัสดิการภายในหน่วยงานได้ดังนี้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thaiNumParenBoth"/>
              <a:defRPr/>
            </a:pPr>
            <a:endParaRPr lang="th-TH" sz="3200" b="1" dirty="0"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388" y="188913"/>
            <a:ext cx="9251950" cy="152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ระเบียบคณะกรรมการสวัสดิการ สำนักงานปลัดกระทรวงสาธารณสุข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ว่าด้วยการจัดสวัสดิการภายในหน่วยงานส่วนภูมิภาค  สังกัดสำนักงานปลัดกระทรวงสาธารณสุขที่จังหวัดไม่มีคณะกรรมการสวัสดิการ พ.ศ. ๒๕๕๔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388" y="2852738"/>
            <a:ext cx="9040812" cy="2678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thaiNumParenBoth" startAt="7"/>
              <a:defRPr/>
            </a:pPr>
            <a:r>
              <a:rPr lang="th-TH" dirty="0">
                <a:latin typeface="+mn-lt"/>
                <a:cs typeface="+mn-cs"/>
              </a:rPr>
              <a:t>การฝึกอาชีพเพื่อเสริมรายได้ หรือลดค่าใช้จ่ายแก่สมาชิกสวัสดิการ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thaiNumParenBoth" startAt="7"/>
              <a:defRPr/>
            </a:pPr>
            <a:r>
              <a:rPr lang="th-TH" dirty="0">
                <a:latin typeface="+mn-lt"/>
                <a:cs typeface="+mn-cs"/>
              </a:rPr>
              <a:t>การสงเคราห์สมาชิกสวัสดิการด้านอื่น เช่นการสงเคราห์ผู้ประสบภัย ผู้เจ็บป่วย หรือตาย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thaiNumParenBoth" startAt="7"/>
              <a:defRPr/>
            </a:pPr>
            <a:r>
              <a:rPr lang="th-TH" dirty="0">
                <a:latin typeface="+mn-lt"/>
                <a:cs typeface="+mn-cs"/>
              </a:rPr>
              <a:t>กิจกรรม หรือสวัสดิการภายในส่วนราชการประเภทอื่น ตามที่คณะอนุกรรมการ</a:t>
            </a:r>
            <a:br>
              <a:rPr lang="th-TH" dirty="0">
                <a:latin typeface="+mn-lt"/>
                <a:cs typeface="+mn-cs"/>
              </a:rPr>
            </a:br>
            <a:r>
              <a:rPr lang="th-TH" dirty="0">
                <a:latin typeface="+mn-lt"/>
                <a:cs typeface="+mn-cs"/>
              </a:rPr>
              <a:t>สวัสดิการเห็นสมควร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latin typeface="+mn-lt"/>
                <a:cs typeface="+mn-cs"/>
              </a:rPr>
              <a:t>        โดยประเภทสวัสดิการภายในหน่วยงานที่จะจัดสวัสดิการภายในคณะอนุกรรมการ</a:t>
            </a:r>
            <a:br>
              <a:rPr lang="th-TH" dirty="0">
                <a:latin typeface="+mn-lt"/>
                <a:cs typeface="+mn-cs"/>
              </a:rPr>
            </a:br>
            <a:r>
              <a:rPr lang="th-TH" dirty="0">
                <a:latin typeface="+mn-lt"/>
                <a:cs typeface="+mn-cs"/>
              </a:rPr>
              <a:t>สวัสดิการต้องกำหนดและประกาศให้สมาชิกทราบ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179388" y="1752600"/>
            <a:ext cx="87852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3200" b="1"/>
              <a:t>ข้อ ๑๑ การจัดสวัสดิการเชิงธุรกิจ คณะอนุกรรมการสวัสดิการจะจัดให้มีได้ เมื่อได้รับความเห็นชอบและรับอนุมัติจากคณะกรรมการสวัสดิการก่อน และการดำเนินการอยู่ภายใต้เงื่อนไขตามข้อ ๘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388" y="188913"/>
            <a:ext cx="9251950" cy="152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ระเบียบคณะกรรมการสวัสดิการ สำนักงานปลัดกระทรวงสาธารณสุข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1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ว่าด้วยการจัดสวัสดิการภายในหน่วยงานส่วนภูมิภาค  สังกัดสำนักงานปลัดกระทรวงสาธารณสุขที่จังหวัดไม่มีคณะกรรมการสวัสดิการ พ.ศ. ๒๕๕๔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913" y="765175"/>
            <a:ext cx="6384925" cy="2554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latin typeface="+mn-lt"/>
                <a:cs typeface="+mn-cs"/>
              </a:rPr>
              <a:t>ประเภทคณะกรรมการ  มี  ๒  ประเภท</a:t>
            </a:r>
            <a:endParaRPr lang="en-US" sz="4000" b="1" dirty="0">
              <a:latin typeface="+mn-lt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th-TH" sz="4000" dirty="0">
                <a:latin typeface="+mn-lt"/>
                <a:cs typeface="+mn-cs"/>
              </a:rPr>
              <a:t>คณะกรรมการสวัสดิการ (ส่วนกลาง)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th-TH" sz="4000" dirty="0">
                <a:latin typeface="+mn-lt"/>
                <a:cs typeface="+mn-cs"/>
              </a:rPr>
              <a:t>คณะอนุกรรมการสวัสดิการ (ส่วนภูมิภาค)</a:t>
            </a:r>
            <a:endParaRPr lang="en-US" sz="40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4000" dirty="0">
              <a:latin typeface="+mn-lt"/>
              <a:cs typeface="+mn-cs"/>
            </a:endParaRPr>
          </a:p>
        </p:txBody>
      </p:sp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1511300" y="2921000"/>
            <a:ext cx="62531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4000" b="1"/>
              <a:t>ประเภทการจัดสวัสดิการ มี  ๒  ประเภท</a:t>
            </a:r>
          </a:p>
        </p:txBody>
      </p:sp>
      <p:sp>
        <p:nvSpPr>
          <p:cNvPr id="22532" name="สี่เหลี่ยมผืนผ้า 5"/>
          <p:cNvSpPr>
            <a:spLocks noChangeArrowheads="1"/>
          </p:cNvSpPr>
          <p:nvPr/>
        </p:nvSpPr>
        <p:spPr bwMode="auto">
          <a:xfrm>
            <a:off x="830263" y="3860800"/>
            <a:ext cx="77057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th-TH" sz="4000">
                <a:cs typeface="Cordia New" pitchFamily="34" charset="-34"/>
              </a:rPr>
              <a:t>การจัดสวัสดิการภายในส่วนราชการ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th-TH" sz="4000">
                <a:cs typeface="Cordia New" pitchFamily="34" charset="-34"/>
              </a:rPr>
              <a:t>การจัดสวัสดิการในเชิงธุรกิจ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209134"/>
            <a:ext cx="6388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cs typeface="+mn-cs"/>
              </a:rPr>
              <a:t>สรุปรายรับ - รายจ่าย ร้านค้าสวัสดิการ ปีงบประมาณ </a:t>
            </a:r>
            <a:r>
              <a:rPr lang="th-TH" b="1" dirty="0" smtClean="0">
                <a:cs typeface="+mn-cs"/>
              </a:rPr>
              <a:t>2562</a:t>
            </a:r>
            <a:endParaRPr lang="th-TH" b="1" dirty="0">
              <a:cs typeface="+mn-cs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9659655"/>
              </p:ext>
            </p:extLst>
          </p:nvPr>
        </p:nvGraphicFramePr>
        <p:xfrm>
          <a:off x="323528" y="980728"/>
          <a:ext cx="849694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3481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76672"/>
            <a:ext cx="8037778" cy="13234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dirty="0"/>
              <a:t>การจัดสวัสดิการภายในตามระเบียบสำนักนายกรัฐมนตรี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dirty="0"/>
              <a:t>ว่าด้วยการจัดสวัสดิการภายในส่วนราชการ พ.ศ.๒๕๔๗ </a:t>
            </a:r>
          </a:p>
        </p:txBody>
      </p:sp>
      <p:sp>
        <p:nvSpPr>
          <p:cNvPr id="23557" name="สี่เหลี่ยมผืนผ้า 2"/>
          <p:cNvSpPr>
            <a:spLocks noChangeArrowheads="1"/>
          </p:cNvSpPr>
          <p:nvPr/>
        </p:nvSpPr>
        <p:spPr bwMode="auto">
          <a:xfrm>
            <a:off x="900113" y="2133600"/>
            <a:ext cx="77041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th-TH" sz="4000" b="1">
                <a:cs typeface="Cordia New" pitchFamily="34" charset="-34"/>
              </a:rPr>
              <a:t>การจัดสวัสดิการภายในส่วนราชการ </a:t>
            </a:r>
          </a:p>
          <a:p>
            <a:pPr marL="457200" indent="-457200">
              <a:buFont typeface="Wingdings" pitchFamily="2" charset="2"/>
              <a:buChar char="Ø"/>
            </a:pPr>
            <a:endParaRPr lang="th-TH" sz="4000">
              <a:cs typeface="Cordia New" pitchFamily="34" charset="-34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th-TH" sz="4000" b="1">
                <a:cs typeface="Cordia New" pitchFamily="34" charset="-34"/>
              </a:rPr>
              <a:t>การจัดสวัสดิการในเชิงธุรกิจ 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339752" y="4032730"/>
            <a:ext cx="3871573" cy="7694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/>
              <a:t>การให้เอกชนเช่าพื้นที่</a:t>
            </a:r>
            <a:endParaRPr lang="th-TH" sz="4400" dirty="0"/>
          </a:p>
        </p:txBody>
      </p:sp>
      <p:sp>
        <p:nvSpPr>
          <p:cNvPr id="23561" name="สี่เหลี่ยมผืนผ้า 4"/>
          <p:cNvSpPr>
            <a:spLocks noChangeArrowheads="1"/>
          </p:cNvSpPr>
          <p:nvPr/>
        </p:nvSpPr>
        <p:spPr bwMode="auto">
          <a:xfrm>
            <a:off x="901700" y="5013325"/>
            <a:ext cx="7921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th-TH" sz="3600" b="1">
                <a:cs typeface="Cordia New" pitchFamily="34" charset="-34"/>
              </a:rPr>
              <a:t>การจัดให้เช่าตามระเบียบว่าด้วยที่ราชพัสดุโดยตรง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1885835" y="327262"/>
            <a:ext cx="5117106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dirty="0"/>
              <a:t>การจัดสวัสดิการภายในส่วนราชการ</a:t>
            </a:r>
          </a:p>
        </p:txBody>
      </p:sp>
      <p:sp>
        <p:nvSpPr>
          <p:cNvPr id="24581" name="สี่เหลี่ยมผืนผ้า 3"/>
          <p:cNvSpPr>
            <a:spLocks noChangeArrowheads="1"/>
          </p:cNvSpPr>
          <p:nvPr/>
        </p:nvSpPr>
        <p:spPr bwMode="auto">
          <a:xfrm>
            <a:off x="684213" y="1268413"/>
            <a:ext cx="78486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sz="3600" b="1" dirty="0">
                <a:cs typeface="Cordia New" pitchFamily="34" charset="-34"/>
              </a:rPr>
              <a:t>หมายความว่า กิจกรรมหรือกิจการใดๆที่คณะกรรมการ สวัสดิการภายในส่วนราชการจัดให้มีขึ้น โดยมีวัตถุประสงค์ </a:t>
            </a:r>
            <a:br>
              <a:rPr lang="th-TH" sz="3600" b="1" dirty="0">
                <a:cs typeface="Cordia New" pitchFamily="34" charset="-34"/>
              </a:rPr>
            </a:br>
            <a:r>
              <a:rPr lang="th-TH" sz="3600" b="1" dirty="0">
                <a:cs typeface="Cordia New" pitchFamily="34" charset="-34"/>
              </a:rPr>
              <a:t>ในการช่วยเหลือและอำนวยความสะดวกให้แก่ เจ้าหน้าที่ </a:t>
            </a:r>
            <a:br>
              <a:rPr lang="th-TH" sz="3600" b="1" dirty="0">
                <a:cs typeface="Cordia New" pitchFamily="34" charset="-34"/>
              </a:rPr>
            </a:br>
            <a:r>
              <a:rPr lang="th-TH" sz="3600" b="1" dirty="0">
                <a:cs typeface="Cordia New" pitchFamily="34" charset="-34"/>
              </a:rPr>
              <a:t>เพื่อประโยชน์แก่การดำรงชีพ นอกเหนือจากสวัสดิการที่</a:t>
            </a:r>
            <a:br>
              <a:rPr lang="th-TH" sz="3600" b="1" dirty="0">
                <a:cs typeface="Cordia New" pitchFamily="34" charset="-34"/>
              </a:rPr>
            </a:br>
            <a:r>
              <a:rPr lang="th-TH" sz="3600" b="1" dirty="0">
                <a:cs typeface="Cordia New" pitchFamily="34" charset="-34"/>
              </a:rPr>
              <a:t>ทางราชการจัดให้แก่ เจ้าหน้าที่ เป็นกรณีปกติหรือเพื่อประโยชน์แก่การสนับสนุนการปฏิบัติ ราชการ หรือ</a:t>
            </a:r>
            <a:br>
              <a:rPr lang="th-TH" sz="3600" b="1" dirty="0">
                <a:cs typeface="Cordia New" pitchFamily="34" charset="-34"/>
              </a:rPr>
            </a:br>
            <a:r>
              <a:rPr lang="th-TH" sz="3600" b="1" dirty="0">
                <a:cs typeface="Cordia New" pitchFamily="34" charset="-34"/>
              </a:rPr>
              <a:t>ที่คณะกรรมการเห็นสมควรให้จัดเพิ่มขึ้นสำหรับ ส่วนราชการต่างๆ โดยมิได้เป็นไปในเชิงธุรกิจ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148487" y="764704"/>
            <a:ext cx="4036682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dirty="0"/>
              <a:t>การจัดสวัสดิการในเชิงธุรกิจ</a:t>
            </a:r>
          </a:p>
        </p:txBody>
      </p:sp>
      <p:sp>
        <p:nvSpPr>
          <p:cNvPr id="25605" name="สี่เหลี่ยมผืนผ้า 2"/>
          <p:cNvSpPr>
            <a:spLocks noChangeArrowheads="1"/>
          </p:cNvSpPr>
          <p:nvPr/>
        </p:nvSpPr>
        <p:spPr bwMode="auto">
          <a:xfrm>
            <a:off x="899592" y="1700808"/>
            <a:ext cx="705678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th-TH" sz="3600" b="1" dirty="0">
                <a:cs typeface="Cordia New" pitchFamily="34" charset="-34"/>
              </a:rPr>
              <a:t>	“การจัดสวัสดิการเชิงธุรกิจ” หมายความว่า </a:t>
            </a:r>
            <a:br>
              <a:rPr lang="th-TH" sz="3600" b="1" dirty="0">
                <a:cs typeface="Cordia New" pitchFamily="34" charset="-34"/>
              </a:rPr>
            </a:br>
            <a:r>
              <a:rPr lang="th-TH" sz="3600" b="1" dirty="0">
                <a:cs typeface="Cordia New" pitchFamily="34" charset="-34"/>
              </a:rPr>
              <a:t>การดำเนินกิจกรรม หรือกิจการสวัสดิการใดๆ ที่จัดเป็นสวัสดิการภายในของส่วนราชการ ที่คณะกรรมการ สวัสดิการภายในส่วนราชการจัดให้มีขึ้นซึ่งเป็นไปในทาง การค้ากับ</a:t>
            </a:r>
            <a:r>
              <a:rPr lang="th-TH" sz="3600" b="1" u="sng" dirty="0">
                <a:cs typeface="Cordia New" pitchFamily="34" charset="-34"/>
              </a:rPr>
              <a:t>สมาชิกสวัสดิการ </a:t>
            </a:r>
            <a:r>
              <a:rPr lang="th-TH" sz="3600" b="1" dirty="0">
                <a:cs typeface="Cordia New" pitchFamily="34" charset="-34"/>
              </a:rPr>
              <a:t>และ</a:t>
            </a:r>
            <a:r>
              <a:rPr lang="th-TH" sz="3600" b="1" u="sng" dirty="0">
                <a:cs typeface="Cordia New" pitchFamily="34" charset="-34"/>
              </a:rPr>
              <a:t>บุคคลภายนอก </a:t>
            </a:r>
            <a:r>
              <a:rPr lang="th-TH" sz="3600" b="1" dirty="0">
                <a:cs typeface="Cordia New" pitchFamily="34" charset="-34"/>
              </a:rPr>
              <a:t>ทั่วไป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="" xmlns:a16="http://schemas.microsoft.com/office/drawing/2014/main" id="{ABBCE7A8-4AFC-4A5C-8B88-AB1FBC0F5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1806575"/>
            <a:ext cx="541655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17463" lvl="0" indent="0" algn="thaiDist" defTabSz="914400" rtl="0" eaLnBrk="0" fontAlgn="base" latinLnBrk="0" hangingPunct="0">
              <a:lnSpc>
                <a:spcPct val="176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0" marR="17463" lvl="0" indent="0" algn="thaiDist" defTabSz="914400" rtl="0" eaLnBrk="0" fontAlgn="base" latinLnBrk="0" hangingPunct="0">
              <a:lnSpc>
                <a:spcPct val="176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0" marR="17463" lvl="0" indent="0" algn="thaiDist" defTabSz="914400" rtl="0" eaLnBrk="0" fontAlgn="base" latinLnBrk="0" hangingPunct="0">
              <a:lnSpc>
                <a:spcPct val="176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สี่เหลี่ยมผืนผ้ามุมมน 4">
            <a:extLst>
              <a:ext uri="{FF2B5EF4-FFF2-40B4-BE49-F238E27FC236}">
                <a16:creationId xmlns="" xmlns:a16="http://schemas.microsoft.com/office/drawing/2014/main" id="{F81F0A47-C3CB-4B66-AD8C-F0EF44C05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988" y="3397250"/>
            <a:ext cx="1965325" cy="706438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1F376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th-TH" altLang="th-TH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คณะอนุกรรมการสวัสดิการของหน่วยงาน </a:t>
            </a:r>
            <a:endParaRPr kumimoji="0" lang="th-TH" altLang="th-TH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สี่เหลี่ยมผืนผ้ามุมมน 5">
            <a:extLst>
              <a:ext uri="{FF2B5EF4-FFF2-40B4-BE49-F238E27FC236}">
                <a16:creationId xmlns="" xmlns:a16="http://schemas.microsoft.com/office/drawing/2014/main" id="{DB318D15-ED04-4216-8CD5-E1A79E08C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936" y="3336925"/>
            <a:ext cx="1471612" cy="750888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1F376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th-TH" altLang="th-TH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คณะกรรมการสวัสดิการฯ สป.สธ</a:t>
            </a:r>
            <a:endParaRPr kumimoji="0" lang="th-TH" altLang="th-TH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ลูกศรโค้งลง 7">
            <a:extLst>
              <a:ext uri="{FF2B5EF4-FFF2-40B4-BE49-F238E27FC236}">
                <a16:creationId xmlns="" xmlns:a16="http://schemas.microsoft.com/office/drawing/2014/main" id="{B83AAC52-1C95-4635-BB48-5A72EE8F7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9850" y="2205038"/>
            <a:ext cx="2878138" cy="1139825"/>
          </a:xfrm>
          <a:prstGeom prst="curvedDownArrow">
            <a:avLst>
              <a:gd name="adj1" fmla="val 16366"/>
              <a:gd name="adj2" fmla="val 32709"/>
              <a:gd name="adj3" fmla="val 25000"/>
            </a:avLst>
          </a:prstGeom>
          <a:solidFill>
            <a:srgbClr val="4472C4"/>
          </a:solidFill>
          <a:ln w="12700" algn="ctr">
            <a:solidFill>
              <a:srgbClr val="1F376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2" name="กล่องข้อความ 2">
            <a:extLst>
              <a:ext uri="{FF2B5EF4-FFF2-40B4-BE49-F238E27FC236}">
                <a16:creationId xmlns="" xmlns:a16="http://schemas.microsoft.com/office/drawing/2014/main" id="{F819A528-91B5-4062-B8B0-BDCD2C070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100" y="2586038"/>
            <a:ext cx="13335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เสนอ ขออนุมัติ</a:t>
            </a:r>
            <a:br>
              <a:rPr kumimoji="0" lang="th-TH" altLang="th-TH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kumimoji="0" lang="th-TH" altLang="th-TH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</a:t>
            </a:r>
            <a:endParaRPr kumimoji="0" lang="th-TH" altLang="th-TH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ลูกศรโค้งลง 8">
            <a:extLst>
              <a:ext uri="{FF2B5EF4-FFF2-40B4-BE49-F238E27FC236}">
                <a16:creationId xmlns="" xmlns:a16="http://schemas.microsoft.com/office/drawing/2014/main" id="{2A0B4402-ED48-42E8-9B5E-49C37E31827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70163" y="4081463"/>
            <a:ext cx="2878137" cy="1095375"/>
          </a:xfrm>
          <a:prstGeom prst="curvedDownArrow">
            <a:avLst>
              <a:gd name="adj1" fmla="val 16982"/>
              <a:gd name="adj2" fmla="val 33988"/>
              <a:gd name="adj3" fmla="val 25000"/>
            </a:avLst>
          </a:prstGeom>
          <a:solidFill>
            <a:srgbClr val="4472C4"/>
          </a:solidFill>
          <a:ln w="12700" algn="ctr">
            <a:solidFill>
              <a:srgbClr val="1F376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4" name="Text Box 12">
            <a:extLst>
              <a:ext uri="{FF2B5EF4-FFF2-40B4-BE49-F238E27FC236}">
                <a16:creationId xmlns="" xmlns:a16="http://schemas.microsoft.com/office/drawing/2014/main" id="{39E3353A-FA85-4F85-A748-98E0FAA61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975" y="4313238"/>
            <a:ext cx="1500188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อนุมัติ / ไม่อนุมัติ</a:t>
            </a:r>
            <a:endParaRPr kumimoji="0" lang="th-TH" altLang="th-TH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13">
            <a:extLst>
              <a:ext uri="{FF2B5EF4-FFF2-40B4-BE49-F238E27FC236}">
                <a16:creationId xmlns="" xmlns:a16="http://schemas.microsoft.com/office/drawing/2014/main" id="{5306B11E-0E4C-4E1F-9CA2-9964516C4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5" y="1146175"/>
            <a:ext cx="2128838" cy="709613"/>
          </a:xfrm>
          <a:prstGeom prst="rect">
            <a:avLst/>
          </a:prstGeom>
          <a:solidFill>
            <a:srgbClr val="FFFFFF"/>
          </a:solidFill>
          <a:ln w="31750" algn="ctr">
            <a:solidFill>
              <a:srgbClr val="1F497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สำนักงานปลัด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กระทรวงสาธารณสุข</a:t>
            </a:r>
            <a:endParaRPr kumimoji="0" lang="th-TH" altLang="th-TH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AutoShape 14">
            <a:extLst>
              <a:ext uri="{FF2B5EF4-FFF2-40B4-BE49-F238E27FC236}">
                <a16:creationId xmlns="" xmlns:a16="http://schemas.microsoft.com/office/drawing/2014/main" id="{D012CCFF-33FD-4D64-9809-888E0448E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976" y="115769"/>
            <a:ext cx="3402012" cy="6121543"/>
          </a:xfrm>
          <a:prstGeom prst="roundRect">
            <a:avLst>
              <a:gd name="adj" fmla="val 16667"/>
            </a:avLst>
          </a:prstGeom>
          <a:noFill/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ประเภทการจัดสวัสดิการในเชิงธุรกิจเช่น </a:t>
            </a:r>
          </a:p>
          <a:p>
            <a:pPr marR="17463" lvl="0" algn="thaiDist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(๑) ร้านขายอาหาร</a:t>
            </a:r>
          </a:p>
          <a:p>
            <a:pPr marR="17463" lvl="0" algn="thaiDist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(๒) ร้านขายเครื่องดื่มและ/หรือขายอาหารว่าง</a:t>
            </a:r>
          </a:p>
          <a:p>
            <a:pPr marR="17463" lvl="0" algn="thaiDist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(๓) ร้านค้าขายสินค้าอุปโภค บริโภค</a:t>
            </a:r>
          </a:p>
          <a:p>
            <a:pPr marR="17463" lvl="0" algn="thaiDist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(๔) กิจการตลาดนัด</a:t>
            </a:r>
          </a:p>
          <a:p>
            <a:pPr marR="17463" lvl="0" algn="thaiDist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(๕) ร้านรับถ่ายเอกสาร</a:t>
            </a:r>
          </a:p>
          <a:p>
            <a:pPr marR="17463" lvl="0" algn="thaiDist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(๖) ร้านขายหนังสือ และ/หรือขายอุปกรณ์เครื่องเขียน</a:t>
            </a:r>
          </a:p>
          <a:p>
            <a:pPr marR="17463" lvl="0" algn="thaiDist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(๗) ร้านตัดผม หรือเสริมสวย</a:t>
            </a:r>
          </a:p>
          <a:p>
            <a:pPr marR="17463" lvl="0" algn="thaiDist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(๘) ร้านขายเสื้อผ้า หรือร้านรับตัดเสื้อผ้า</a:t>
            </a:r>
          </a:p>
          <a:p>
            <a:pPr marR="17463" lvl="0" algn="thaiDist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(๙) ร้านรับซักรีดเสื้อผ้า</a:t>
            </a:r>
          </a:p>
          <a:p>
            <a:pPr marR="17463" lvl="0" algn="thaiDist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(๑๐) กิจการให้บริการสถานที่ออกกำลังกายหรือเล่นกีฬา</a:t>
            </a:r>
          </a:p>
          <a:p>
            <a:pPr marL="0" marR="17463" lvl="0" indent="0" algn="thaiDist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(๑๑) คลินิกตรวจ ป้องกัน และรักษาสุขภาพ</a:t>
            </a:r>
          </a:p>
          <a:p>
            <a:pPr marL="0" marR="17463" lvl="0" indent="0" algn="thaiDist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(๑๒) กิจการจำหน่ายน้ำมันเชื้อเพลง</a:t>
            </a:r>
          </a:p>
          <a:p>
            <a:pPr marL="0" marR="17463" lvl="0" indent="0" algn="thaiDist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(๑๓) กิจกรรมให้บริการสถานที่ท่องเที่ยว และ/หรือบ้านพักตากอากาศ</a:t>
            </a:r>
          </a:p>
          <a:p>
            <a:pPr marL="0" marR="17463" lvl="0" indent="0" algn="thaiDist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(๑๔) กิจกรรมจัดบริการรถรับ-ส่ง ให้เช่ายานพาหนะรถยนต์ รถจักรยานยนต์ รถจักรยาน หรือเรือโดยสาร</a:t>
            </a:r>
            <a:endParaRPr kumimoji="0" lang="th-TH" alt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39" name="AutoShape 15">
            <a:extLst>
              <a:ext uri="{FF2B5EF4-FFF2-40B4-BE49-F238E27FC236}">
                <a16:creationId xmlns="" xmlns:a16="http://schemas.microsoft.com/office/drawing/2014/main" id="{591607F0-68C5-4D49-AA38-9EF1CF0BC17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892300" y="1852613"/>
            <a:ext cx="0" cy="15240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sp>
        <p:nvSpPr>
          <p:cNvPr id="17" name="Text Box 16">
            <a:extLst>
              <a:ext uri="{FF2B5EF4-FFF2-40B4-BE49-F238E27FC236}">
                <a16:creationId xmlns="" xmlns:a16="http://schemas.microsoft.com/office/drawing/2014/main" id="{FC6ACD7B-9181-48D1-8201-DB12FDD90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2387600"/>
            <a:ext cx="1579562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th-TH" altLang="th-TH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TH SarabunIT๙" panose="020B0500040200020003" pitchFamily="34" charset="-34"/>
              </a:rPr>
              <a:t>ขออนุญาตใช้พื้นที่</a:t>
            </a:r>
            <a:endParaRPr kumimoji="0" lang="th-TH" altLang="th-TH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AutoShape 17">
            <a:extLst>
              <a:ext uri="{FF2B5EF4-FFF2-40B4-BE49-F238E27FC236}">
                <a16:creationId xmlns="" xmlns:a16="http://schemas.microsoft.com/office/drawing/2014/main" id="{23FFD048-8420-42A1-8263-A5E27E641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5389563"/>
            <a:ext cx="2117725" cy="623887"/>
          </a:xfrm>
          <a:prstGeom prst="roundRect">
            <a:avLst>
              <a:gd name="adj" fmla="val 16667"/>
            </a:avLst>
          </a:prstGeom>
          <a:noFill/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สำนักงานธนารักษ์พื้นที่</a:t>
            </a:r>
            <a:endParaRPr kumimoji="0" lang="th-TH" altLang="th-TH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42" name="AutoShape 18">
            <a:extLst>
              <a:ext uri="{FF2B5EF4-FFF2-40B4-BE49-F238E27FC236}">
                <a16:creationId xmlns="" xmlns:a16="http://schemas.microsoft.com/office/drawing/2014/main" id="{D4836C0C-1FA5-4851-89B1-658FF8E4725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08175" y="4094163"/>
            <a:ext cx="0" cy="12954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sp>
        <p:nvSpPr>
          <p:cNvPr id="19" name="Text Box 19">
            <a:extLst>
              <a:ext uri="{FF2B5EF4-FFF2-40B4-BE49-F238E27FC236}">
                <a16:creationId xmlns="" xmlns:a16="http://schemas.microsoft.com/office/drawing/2014/main" id="{485B55F7-7DF6-485E-98A9-F8FCD89DE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" y="4498975"/>
            <a:ext cx="19145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TH SarabunIT๙" panose="020B0500040200020003" pitchFamily="34" charset="-34"/>
              </a:rPr>
              <a:t>เสนอโครงการ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TH SarabunIT๙" panose="020B0500040200020003" pitchFamily="34" charset="-34"/>
              </a:rPr>
              <a:t>และขอเช่าพื้นที่ราชพัสดุ</a:t>
            </a:r>
            <a:endParaRPr kumimoji="0" lang="th-TH" altLang="th-TH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0">
            <a:extLst>
              <a:ext uri="{FF2B5EF4-FFF2-40B4-BE49-F238E27FC236}">
                <a16:creationId xmlns="" xmlns:a16="http://schemas.microsoft.com/office/drawing/2014/main" id="{0182E86C-1904-4DCB-B073-51B932987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696" y="85725"/>
            <a:ext cx="3521075" cy="517525"/>
          </a:xfrm>
          <a:prstGeom prst="rect">
            <a:avLst/>
          </a:prstGeom>
          <a:solidFill>
            <a:srgbClr val="FFFFFF"/>
          </a:solidFill>
          <a:ln w="31750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ขั้นตอนการจัดสวัสดิการในเชิงธุรกิจ</a:t>
            </a:r>
            <a:endParaRPr kumimoji="0" lang="th-TH" altLang="th-TH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282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สี่เหลี่ยมผืนผ้ามุมมน 23"/>
          <p:cNvSpPr/>
          <p:nvPr/>
        </p:nvSpPr>
        <p:spPr>
          <a:xfrm>
            <a:off x="7092950" y="3748088"/>
            <a:ext cx="1582738" cy="2087562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schemeClr val="bg1"/>
              </a:solidFill>
            </a:endParaRPr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4643438" y="4178300"/>
            <a:ext cx="1800225" cy="1719263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schemeClr val="bg1"/>
              </a:solidFill>
            </a:endParaRPr>
          </a:p>
        </p:txBody>
      </p:sp>
      <p:sp>
        <p:nvSpPr>
          <p:cNvPr id="22" name="สี่เหลี่ยมผืนผ้ามุมมน 21"/>
          <p:cNvSpPr/>
          <p:nvPr/>
        </p:nvSpPr>
        <p:spPr>
          <a:xfrm>
            <a:off x="2555875" y="4178300"/>
            <a:ext cx="1655763" cy="1657350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schemeClr val="bg1"/>
              </a:solidFill>
            </a:endParaRPr>
          </a:p>
        </p:txBody>
      </p:sp>
      <p:sp>
        <p:nvSpPr>
          <p:cNvPr id="21" name="สี่เหลี่ยมผืนผ้ามุมมน 20"/>
          <p:cNvSpPr/>
          <p:nvPr/>
        </p:nvSpPr>
        <p:spPr>
          <a:xfrm>
            <a:off x="285750" y="4124325"/>
            <a:ext cx="1765300" cy="1730375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schemeClr val="bg1"/>
              </a:solidFill>
            </a:endParaRPr>
          </a:p>
        </p:txBody>
      </p:sp>
      <p:sp>
        <p:nvSpPr>
          <p:cNvPr id="20" name="สี่เหลี่ยมผืนผ้ามุมมน 19"/>
          <p:cNvSpPr/>
          <p:nvPr/>
        </p:nvSpPr>
        <p:spPr>
          <a:xfrm>
            <a:off x="5575300" y="1341438"/>
            <a:ext cx="2659063" cy="1268412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9" name="สี่เหลี่ยมผืนผ้ามุมมน 18"/>
          <p:cNvSpPr/>
          <p:nvPr/>
        </p:nvSpPr>
        <p:spPr>
          <a:xfrm>
            <a:off x="827088" y="1519238"/>
            <a:ext cx="2703512" cy="1277937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8" name="สี่เหลี่ยมผืนผ้ามุมมน 17"/>
          <p:cNvSpPr/>
          <p:nvPr/>
        </p:nvSpPr>
        <p:spPr>
          <a:xfrm>
            <a:off x="2916238" y="115888"/>
            <a:ext cx="3114675" cy="6556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26633" name="สี่เหลี่ยมผืนผ้า 1"/>
          <p:cNvSpPr>
            <a:spLocks noChangeArrowheads="1"/>
          </p:cNvSpPr>
          <p:nvPr/>
        </p:nvSpPr>
        <p:spPr bwMode="auto">
          <a:xfrm>
            <a:off x="3067050" y="115888"/>
            <a:ext cx="29638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th-TH" sz="3600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ขั้นตอนการดำเนินการ</a:t>
            </a:r>
          </a:p>
        </p:txBody>
      </p:sp>
      <p:sp>
        <p:nvSpPr>
          <p:cNvPr id="26634" name="สี่เหลี่ยมผืนผ้า 2"/>
          <p:cNvSpPr>
            <a:spLocks noChangeArrowheads="1"/>
          </p:cNvSpPr>
          <p:nvPr/>
        </p:nvSpPr>
        <p:spPr bwMode="auto">
          <a:xfrm>
            <a:off x="2600325" y="836613"/>
            <a:ext cx="4159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th-TH" sz="3200" b="1">
                <a:latin typeface="TH SarabunPSK" pitchFamily="34" charset="-34"/>
                <a:cs typeface="TH SarabunPSK" pitchFamily="34" charset="-34"/>
              </a:rPr>
              <a:t>การจัดสวัสดิการภายในส่วนราชการ</a:t>
            </a:r>
          </a:p>
        </p:txBody>
      </p:sp>
      <p:sp>
        <p:nvSpPr>
          <p:cNvPr id="26635" name="สี่เหลี่ยมผืนผ้า 3"/>
          <p:cNvSpPr>
            <a:spLocks noChangeArrowheads="1"/>
          </p:cNvSpPr>
          <p:nvPr/>
        </p:nvSpPr>
        <p:spPr bwMode="auto">
          <a:xfrm>
            <a:off x="827088" y="1411288"/>
            <a:ext cx="270351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คณะอนุกรรมการสวัสดิการ ส่วนราชการ ผู้จัด อนุญาต (พิจารณาให้จัด)</a:t>
            </a:r>
          </a:p>
        </p:txBody>
      </p:sp>
      <p:sp>
        <p:nvSpPr>
          <p:cNvPr id="26636" name="สี่เหลี่ยมผืนผ้า 4"/>
          <p:cNvSpPr>
            <a:spLocks noChangeArrowheads="1"/>
          </p:cNvSpPr>
          <p:nvPr/>
        </p:nvSpPr>
        <p:spPr bwMode="auto">
          <a:xfrm>
            <a:off x="5584825" y="1411288"/>
            <a:ext cx="26590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h-TH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หัวหน้าส่วนราชการ ผู้จัด </a:t>
            </a:r>
            <a:endParaRPr lang="th-TH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(อนุญาต) </a:t>
            </a:r>
            <a:endParaRPr lang="th-TH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637" name="สี่เหลี่ยมผืนผ้า 5"/>
          <p:cNvSpPr>
            <a:spLocks noChangeArrowheads="1"/>
          </p:cNvSpPr>
          <p:nvPr/>
        </p:nvSpPr>
        <p:spPr bwMode="auto">
          <a:xfrm>
            <a:off x="2800350" y="3044825"/>
            <a:ext cx="3927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sz="3200" b="1">
                <a:latin typeface="TH SarabunPSK" pitchFamily="34" charset="-34"/>
                <a:cs typeface="TH SarabunPSK" pitchFamily="34" charset="-34"/>
              </a:rPr>
              <a:t>การจัดสวัสดิการในเชิงธุรกิจ </a:t>
            </a:r>
            <a:endParaRPr lang="th-TH" sz="320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638" name="สี่เหลี่ยมผืนผ้า 6"/>
          <p:cNvSpPr>
            <a:spLocks noChangeArrowheads="1"/>
          </p:cNvSpPr>
          <p:nvPr/>
        </p:nvSpPr>
        <p:spPr bwMode="auto">
          <a:xfrm>
            <a:off x="250825" y="4019550"/>
            <a:ext cx="20081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คณะอนุกรรมการ สวัสดิการ </a:t>
            </a:r>
            <a:br>
              <a:rPr lang="th-TH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สป. สธ. รพ.</a:t>
            </a:r>
            <a:endParaRPr lang="th-TH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(พิจารณาให้จัด) </a:t>
            </a:r>
            <a:endParaRPr lang="th-TH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639" name="สี่เหลี่ยมผืนผ้า 7"/>
          <p:cNvSpPr>
            <a:spLocks noChangeArrowheads="1"/>
          </p:cNvSpPr>
          <p:nvPr/>
        </p:nvSpPr>
        <p:spPr bwMode="auto">
          <a:xfrm>
            <a:off x="2555875" y="4178300"/>
            <a:ext cx="1800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คณะกรรมการ สวัสดิการ </a:t>
            </a:r>
          </a:p>
          <a:p>
            <a:r>
              <a:rPr lang="th-TH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สป.สธ. อนุญาต </a:t>
            </a:r>
            <a:endParaRPr lang="th-TH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640" name="สี่เหลี่ยมผืนผ้า 8"/>
          <p:cNvSpPr>
            <a:spLocks noChangeArrowheads="1"/>
          </p:cNvSpPr>
          <p:nvPr/>
        </p:nvSpPr>
        <p:spPr bwMode="auto">
          <a:xfrm>
            <a:off x="4643438" y="4081463"/>
            <a:ext cx="194468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อธิบดีกรม </a:t>
            </a:r>
            <a:endParaRPr lang="th-TH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ธนารักษ์ หรือ</a:t>
            </a:r>
            <a:br>
              <a:rPr lang="th-TH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ผู้รับมอบอำนาจพิจารณาอนุญาต </a:t>
            </a:r>
            <a:endParaRPr lang="th-TH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641" name="สี่เหลี่ยมผืนผ้า 9"/>
          <p:cNvSpPr>
            <a:spLocks noChangeArrowheads="1"/>
          </p:cNvSpPr>
          <p:nvPr/>
        </p:nvSpPr>
        <p:spPr bwMode="auto">
          <a:xfrm>
            <a:off x="7092950" y="3608388"/>
            <a:ext cx="1878013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คณะกรรมการ สวัสดิการ </a:t>
            </a:r>
            <a:endParaRPr lang="th-TH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ชำระค่าเช่าค่าธรรมเนียม ตามระเบียบ </a:t>
            </a:r>
            <a:endParaRPr lang="th-TH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642" name="สี่เหลี่ยมผืนผ้า 10"/>
          <p:cNvSpPr>
            <a:spLocks noChangeArrowheads="1"/>
          </p:cNvSpPr>
          <p:nvPr/>
        </p:nvSpPr>
        <p:spPr bwMode="auto">
          <a:xfrm>
            <a:off x="3995738" y="1779588"/>
            <a:ext cx="1062037" cy="522287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b="1">
                <a:latin typeface="TH SarabunPSK" pitchFamily="34" charset="-34"/>
                <a:cs typeface="TH SarabunPSK" pitchFamily="34" charset="-34"/>
              </a:rPr>
              <a:t>อนุญาต </a:t>
            </a:r>
            <a:endParaRPr lang="th-TH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ลูกศรขวา 11"/>
          <p:cNvSpPr/>
          <p:nvPr/>
        </p:nvSpPr>
        <p:spPr>
          <a:xfrm>
            <a:off x="3995738" y="1411288"/>
            <a:ext cx="1062037" cy="215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ลูกศรซ้าย 13"/>
          <p:cNvSpPr/>
          <p:nvPr/>
        </p:nvSpPr>
        <p:spPr>
          <a:xfrm>
            <a:off x="3995738" y="2419350"/>
            <a:ext cx="1062037" cy="26193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645" name="สี่เหลี่ยมผืนผ้า 14"/>
          <p:cNvSpPr>
            <a:spLocks noChangeArrowheads="1"/>
          </p:cNvSpPr>
          <p:nvPr/>
        </p:nvSpPr>
        <p:spPr bwMode="auto">
          <a:xfrm>
            <a:off x="1581150" y="5499100"/>
            <a:ext cx="19494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th-TH">
              <a:cs typeface="Cordia New" pitchFamily="34" charset="-34"/>
            </a:endParaRPr>
          </a:p>
          <a:p>
            <a:r>
              <a:rPr lang="th-TH" b="1">
                <a:cs typeface="Cordia New" pitchFamily="34" charset="-34"/>
              </a:rPr>
              <a:t>พิจารณาให้จัด </a:t>
            </a:r>
            <a:endParaRPr lang="th-TH">
              <a:cs typeface="Cordia New" pitchFamily="34" charset="-34"/>
            </a:endParaRPr>
          </a:p>
        </p:txBody>
      </p:sp>
      <p:sp>
        <p:nvSpPr>
          <p:cNvPr id="26646" name="สี่เหลี่ยมผืนผ้า 15"/>
          <p:cNvSpPr>
            <a:spLocks noChangeArrowheads="1"/>
          </p:cNvSpPr>
          <p:nvPr/>
        </p:nvSpPr>
        <p:spPr bwMode="auto">
          <a:xfrm>
            <a:off x="3746500" y="3748088"/>
            <a:ext cx="15605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b="1">
                <a:cs typeface="Cordia New" pitchFamily="34" charset="-34"/>
              </a:rPr>
              <a:t>ขออนุญาต </a:t>
            </a:r>
            <a:endParaRPr lang="th-TH">
              <a:cs typeface="Cordia New" pitchFamily="34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6216650" y="5921375"/>
            <a:ext cx="1562100" cy="52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chemeClr val="tx1"/>
                </a:solidFill>
              </a:rPr>
              <a:t>อนุญาต </a:t>
            </a: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26" name="ลูกศรโค้งขึ้น 25"/>
          <p:cNvSpPr/>
          <p:nvPr/>
        </p:nvSpPr>
        <p:spPr>
          <a:xfrm>
            <a:off x="5454650" y="5951538"/>
            <a:ext cx="2609850" cy="547687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27" name="ลูกศรโค้งลง 26"/>
          <p:cNvSpPr/>
          <p:nvPr/>
        </p:nvSpPr>
        <p:spPr>
          <a:xfrm>
            <a:off x="3067050" y="3629025"/>
            <a:ext cx="2657475" cy="49530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28" name="ลูกศรโค้งขึ้น 27"/>
          <p:cNvSpPr/>
          <p:nvPr/>
        </p:nvSpPr>
        <p:spPr>
          <a:xfrm>
            <a:off x="1135063" y="5916613"/>
            <a:ext cx="2611437" cy="546100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07016" y="260648"/>
            <a:ext cx="8568952" cy="14465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/>
              <a:t>ความแตกต่างระหว่างสวัสดิการภายในส่วนราชการ </a:t>
            </a:r>
            <a:br>
              <a:rPr lang="th-TH" sz="4400" b="1" dirty="0"/>
            </a:br>
            <a:r>
              <a:rPr lang="th-TH" sz="4400" b="1" dirty="0"/>
              <a:t>กับสวัสดิการเชิงธุรกิจ </a:t>
            </a:r>
            <a:endParaRPr lang="th-TH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89139" y="2276872"/>
            <a:ext cx="4110853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การจัดสวัสดิการภายในส่วนราชการ </a:t>
            </a: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882992" y="2276872"/>
            <a:ext cx="4092976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การจัดสวัสดิการในเชิงธุรกิจ </a:t>
            </a:r>
            <a:endParaRPr lang="th-TH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07016" y="3356992"/>
            <a:ext cx="4092976" cy="310854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rgbClr val="FFFF00"/>
                </a:solidFill>
              </a:rPr>
              <a:t>วัตถุประสงค์</a:t>
            </a:r>
            <a:r>
              <a:rPr lang="th-TH" b="1" dirty="0"/>
              <a:t> </a:t>
            </a:r>
            <a:endParaRPr lang="th-TH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- เพื่อช่วยเหลือและอำนวยความสะดวกแก่สมาชิกสวัสดิการ </a:t>
            </a:r>
            <a:endParaRPr lang="th-TH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ได้แก่ ข้าราชการ พนักงานราชการ ลูกจ้างประจำ พนักงานกระทรวงสาธารณสุข ลูกจ้างชั่วคราว โดยมิได้เป็นไปในเชิงธุรกิจ </a:t>
            </a:r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874083" y="3353385"/>
            <a:ext cx="4092976" cy="310854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rgbClr val="FFFF00"/>
                </a:solidFill>
              </a:rPr>
              <a:t>วัตถุประสงค์</a:t>
            </a:r>
            <a:r>
              <a:rPr lang="th-TH" b="1" dirty="0"/>
              <a:t> </a:t>
            </a:r>
            <a:endParaRPr lang="th-TH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- เพื่อดำเนินกิจการที่จัดเป็นสวัสดิการภายในของส่วนราชการตามที่คณะกรรมการกำหนดให้มีขึ้น ซึ่งเป็นการค้ากับสมาชิกบุคคลภายนอกทั่วไป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07016" y="260648"/>
            <a:ext cx="8568952" cy="14465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/>
              <a:t>ความแตกต่างระหว่างสวัสดิการภายในส่วนราชการ </a:t>
            </a:r>
            <a:br>
              <a:rPr lang="th-TH" sz="4400" b="1" dirty="0"/>
            </a:br>
            <a:r>
              <a:rPr lang="th-TH" sz="4400" b="1" dirty="0"/>
              <a:t>กับสวัสดิการเชิงธุรกิจ </a:t>
            </a:r>
            <a:endParaRPr lang="th-TH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89139" y="2276872"/>
            <a:ext cx="4110853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การจัดสวัสดิการภายในส่วนราชการ </a:t>
            </a: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882992" y="2276872"/>
            <a:ext cx="4092976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การจัดสวัสดิการในเชิงธุรกิจ </a:t>
            </a:r>
            <a:endParaRPr lang="th-TH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59782" y="3140968"/>
            <a:ext cx="4110853" cy="35394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rgbClr val="FFFF00"/>
                </a:solidFill>
              </a:rPr>
              <a:t>ผู้ให้บริการ </a:t>
            </a:r>
            <a:endParaRPr lang="th-TH" dirty="0">
              <a:solidFill>
                <a:srgbClr val="FFFF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- คณะอนุกรรมการสวัสดิการข้าราชการ </a:t>
            </a:r>
            <a:endParaRPr lang="th-TH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rgbClr val="FFFF00"/>
                </a:solidFill>
              </a:rPr>
              <a:t>ผู้รับบริการ</a:t>
            </a:r>
            <a:r>
              <a:rPr lang="th-TH" b="1" dirty="0"/>
              <a:t> </a:t>
            </a:r>
            <a:endParaRPr lang="th-TH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- ข้าราชการ พนักงานราชการ ลูกจ้างประจำ ลูกจ้างชั่วคราว </a:t>
            </a:r>
            <a:endParaRPr lang="th-TH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ที่คณะอนุกรรมการสวัสดิการกำหนดให้เป็นสมาชิกเป็นหลัก </a:t>
            </a:r>
            <a:endParaRPr lang="th-TH" dirty="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882992" y="3135228"/>
            <a:ext cx="4092976" cy="35394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rgbClr val="FFFF00"/>
                </a:solidFill>
              </a:rPr>
              <a:t>ผู้ให้บริการ </a:t>
            </a:r>
            <a:endParaRPr lang="th-TH" dirty="0">
              <a:solidFill>
                <a:srgbClr val="FFFF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- มอบให้บุคคลอื่นดำเนินการแทน คณะอนุกรรมการสวัสดิการ </a:t>
            </a:r>
            <a:endParaRPr lang="th-TH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rgbClr val="FFFF00"/>
                </a:solidFill>
              </a:rPr>
              <a:t>ผู้รับบริการ</a:t>
            </a:r>
            <a:r>
              <a:rPr lang="th-TH" b="1" dirty="0"/>
              <a:t> </a:t>
            </a:r>
            <a:endParaRPr lang="th-TH" dirty="0"/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b="1" dirty="0"/>
              <a:t>สมาชิกสวัสดิการ และบุคคลภายนอกทั่วไป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b="1" dirty="0"/>
              <a:t>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th-TH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07016" y="260648"/>
            <a:ext cx="8568952" cy="14465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/>
              <a:t>ความแตกต่างระหว่างสวัสดิการภายในส่วนราชการ </a:t>
            </a:r>
            <a:br>
              <a:rPr lang="th-TH" sz="4400" b="1" dirty="0"/>
            </a:br>
            <a:r>
              <a:rPr lang="th-TH" sz="4400" b="1" dirty="0"/>
              <a:t>กับสวัสดิการเชิงธุรกิจ </a:t>
            </a:r>
            <a:endParaRPr lang="th-TH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89139" y="2276872"/>
            <a:ext cx="4110853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การจัดสวัสดิการภายในส่วนราชการ </a:t>
            </a: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882992" y="2276872"/>
            <a:ext cx="4092976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การจัดสวัสดิการในเชิงธุรกิจ </a:t>
            </a:r>
            <a:endParaRPr lang="th-TH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07016" y="3356992"/>
            <a:ext cx="4092976" cy="224676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ระยะเวลาการเปิด-ปิด </a:t>
            </a:r>
            <a:endParaRPr lang="th-TH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ใกล้เคียงกับระยะเวลาปฏิบัติราชการ </a:t>
            </a:r>
            <a:endParaRPr lang="th-TH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u="sng" dirty="0">
                <a:solidFill>
                  <a:srgbClr val="FFFF00"/>
                </a:solidFill>
              </a:rPr>
              <a:t>การดำเนินการของส่วนราชการ </a:t>
            </a:r>
            <a:endParaRPr lang="th-TH" u="sng" dirty="0">
              <a:solidFill>
                <a:srgbClr val="FFFF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เป็นการใช้ที่ราชพัสดุโดยไม่ต้องเช่า </a:t>
            </a:r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874083" y="3353385"/>
            <a:ext cx="4092976" cy="224676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u="sng" dirty="0">
                <a:solidFill>
                  <a:srgbClr val="FFFF00"/>
                </a:solidFill>
              </a:rPr>
              <a:t>ระยะเวลาการเปิด-ปิด </a:t>
            </a:r>
            <a:endParaRPr lang="th-TH" u="sng" dirty="0">
              <a:solidFill>
                <a:srgbClr val="FFFF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เกินกว่าระยะเวลาปฏิบัติราชการ </a:t>
            </a:r>
            <a:endParaRPr lang="th-TH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u="sng" dirty="0">
              <a:solidFill>
                <a:srgbClr val="FFFF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u="sng" dirty="0">
                <a:solidFill>
                  <a:srgbClr val="FFFF00"/>
                </a:solidFill>
              </a:rPr>
              <a:t>การดำเนินการของส่วนราชการ </a:t>
            </a:r>
            <a:endParaRPr lang="th-TH" u="sng" dirty="0">
              <a:solidFill>
                <a:srgbClr val="FFFF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เป็นการอนุญาตจัดให้เช่า </a:t>
            </a:r>
            <a:endParaRPr lang="th-TH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07016" y="260648"/>
            <a:ext cx="8568952" cy="14465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/>
              <a:t>ความแตกต่างระหว่างสวัสดิการภายในส่วนราชการ </a:t>
            </a:r>
            <a:br>
              <a:rPr lang="th-TH" sz="4400" b="1" dirty="0"/>
            </a:br>
            <a:r>
              <a:rPr lang="th-TH" sz="4400" b="1" dirty="0"/>
              <a:t>กับสวัสดิการเชิงธุรกิจ </a:t>
            </a:r>
            <a:endParaRPr lang="th-TH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89139" y="2276872"/>
            <a:ext cx="4110853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การจัดสวัสดิการภายในส่วนราชการ </a:t>
            </a: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882992" y="2276872"/>
            <a:ext cx="4092976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การจัดสวัสดิการในเชิงธุรกิจ </a:t>
            </a:r>
            <a:endParaRPr lang="th-TH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07016" y="3216583"/>
            <a:ext cx="4092976" cy="35394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rgbClr val="FFFF00"/>
                </a:solidFill>
              </a:rPr>
              <a:t>อำนาจ ในการอนุญาต </a:t>
            </a:r>
            <a:endParaRPr lang="th-TH" dirty="0">
              <a:solidFill>
                <a:srgbClr val="FFFF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หัวหน้าส่วนราชการสามารถพิจารณาอนุมัติให้ใช้ที่ดิน ทรัพย์สินหรืออาคารของส่วนราชการตามความจำเป็นและสมควรได้โดยไม่ต้องเช่า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 </a:t>
            </a:r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874083" y="3212976"/>
            <a:ext cx="4092976" cy="35394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rgbClr val="FFFF00"/>
                </a:solidFill>
              </a:rPr>
              <a:t>อำนาจ ในการอนุญาต </a:t>
            </a:r>
            <a:endParaRPr lang="th-TH" dirty="0">
              <a:solidFill>
                <a:srgbClr val="FFFF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ต้องกระทำโดยการขออนุญาตเช่าตามระเบียบกระทรวงการคลังว่าด้วยการจัดหาประโยชน์ในที่ราชพัสดุ ดังนั้น เมื่อ </a:t>
            </a:r>
            <a:r>
              <a:rPr lang="th-TH" b="1" dirty="0">
                <a:solidFill>
                  <a:srgbClr val="FFFF00"/>
                </a:solidFill>
              </a:rPr>
              <a:t>คณะกรรมการสวัสดิการอนุมัติโครงการแล้ว  ต้องให้กรม</a:t>
            </a:r>
            <a:br>
              <a:rPr lang="th-TH" b="1" dirty="0">
                <a:solidFill>
                  <a:srgbClr val="FFFF00"/>
                </a:solidFill>
              </a:rPr>
            </a:br>
            <a:r>
              <a:rPr lang="th-TH" b="1" dirty="0">
                <a:solidFill>
                  <a:srgbClr val="FFFF00"/>
                </a:solidFill>
              </a:rPr>
              <a:t>ธนารักษ์พิจารณาอนุญาตก่อน </a:t>
            </a:r>
            <a:br>
              <a:rPr lang="th-TH" b="1" dirty="0">
                <a:solidFill>
                  <a:srgbClr val="FFFF00"/>
                </a:solidFill>
              </a:rPr>
            </a:br>
            <a:r>
              <a:rPr lang="th-TH" b="1" dirty="0">
                <a:solidFill>
                  <a:srgbClr val="FFFF00"/>
                </a:solidFill>
              </a:rPr>
              <a:t>จึงจะดำเนินการได้ </a:t>
            </a:r>
            <a:endParaRPr lang="th-TH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07016" y="260648"/>
            <a:ext cx="8568952" cy="14465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/>
              <a:t>ความแตกต่างระหว่างสวัสดิการภายในส่วนราชการ </a:t>
            </a:r>
            <a:br>
              <a:rPr lang="th-TH" sz="4400" b="1" dirty="0"/>
            </a:br>
            <a:r>
              <a:rPr lang="th-TH" sz="4400" b="1" dirty="0"/>
              <a:t>กับสวัสดิการเชิงธุรกิจ </a:t>
            </a:r>
            <a:endParaRPr lang="th-TH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89139" y="2276872"/>
            <a:ext cx="4110853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การจัดสวัสดิการภายในส่วนราชการ </a:t>
            </a: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882992" y="2276872"/>
            <a:ext cx="4092976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การจัดสวัสดิการในเชิงธุรกิจ </a:t>
            </a:r>
            <a:endParaRPr lang="th-TH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07016" y="3356992"/>
            <a:ext cx="4092976" cy="26776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rgbClr val="FFFF00"/>
                </a:solidFill>
              </a:rPr>
              <a:t>อัตราค่าเช่า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/>
              <a:t> </a:t>
            </a:r>
            <a:r>
              <a:rPr lang="th-TH" b="1" dirty="0"/>
              <a:t>ไม่มีค่าเช่า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874083" y="3353385"/>
            <a:ext cx="4092976" cy="26776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rgbClr val="FFFF00"/>
                </a:solidFill>
              </a:rPr>
              <a:t>อัตราค่าเช่า </a:t>
            </a:r>
            <a:endParaRPr lang="th-TH" dirty="0">
              <a:solidFill>
                <a:srgbClr val="FFFF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ร้อยละ 70 ของอัตราที่กรมธนารักษ์กำหนด เว้นแต่เป็นกรณีที่เป็นกิจกรรมสนับสนุนนโยบายของรัฐบาลที่ ครม. เห็นชอบไว้แล้วให้คิด ร้อยละ 50 </a:t>
            </a:r>
            <a:endParaRPr lang="th-TH" dirty="0"/>
          </a:p>
        </p:txBody>
      </p:sp>
      <p:sp>
        <p:nvSpPr>
          <p:cNvPr id="31761" name="TextBox 6"/>
          <p:cNvSpPr txBox="1">
            <a:spLocks noChangeArrowheads="1"/>
          </p:cNvSpPr>
          <p:nvPr/>
        </p:nvSpPr>
        <p:spPr bwMode="auto">
          <a:xfrm>
            <a:off x="684213" y="6165850"/>
            <a:ext cx="8442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1400"/>
              <a:t>การดําเนินโครงการที่อยู่อาศัยตามนโยบายรัฐบาล เช่น โครงการบ้านมั่นคง โครงการบ้านประชารัฐ ให้คิดค่าเช่าร้อยละ 50 ของอัตราค่าเช่าตามบัญชีก หรือ ข แล้วแต่กรณี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7182" y="348200"/>
            <a:ext cx="5697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cs typeface="+mn-cs"/>
              </a:rPr>
              <a:t>สรุปรายรับ - รายจ่าย ร้านกาแฟ ปีงบประมาณ </a:t>
            </a:r>
            <a:r>
              <a:rPr lang="th-TH" b="1" dirty="0" smtClean="0">
                <a:cs typeface="+mn-cs"/>
              </a:rPr>
              <a:t>2562</a:t>
            </a:r>
            <a:endParaRPr lang="th-TH" b="1" dirty="0">
              <a:cs typeface="+mn-cs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94002"/>
              </p:ext>
            </p:extLst>
          </p:nvPr>
        </p:nvGraphicFramePr>
        <p:xfrm>
          <a:off x="755576" y="1052736"/>
          <a:ext cx="7704856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31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07016" y="260648"/>
            <a:ext cx="8568952" cy="14465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/>
              <a:t>ความแตกต่างระหว่างสวัสดิการภายในส่วนราชการ </a:t>
            </a:r>
            <a:br>
              <a:rPr lang="th-TH" sz="4400" b="1" dirty="0"/>
            </a:br>
            <a:r>
              <a:rPr lang="th-TH" sz="4400" b="1" dirty="0"/>
              <a:t>กับสวัสดิการเชิงธุรกิจ </a:t>
            </a:r>
            <a:endParaRPr lang="th-TH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89139" y="1844824"/>
            <a:ext cx="4110853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การจัดสวัสดิการภายในส่วนราชการ </a:t>
            </a: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882992" y="1844824"/>
            <a:ext cx="4092976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การจัดสวัสดิการในเชิงธุรกิจ </a:t>
            </a:r>
            <a:endParaRPr lang="th-TH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07016" y="2517390"/>
            <a:ext cx="4092976" cy="35394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ประเภทของสวัสดิการ </a:t>
            </a:r>
            <a:endParaRPr lang="th-TH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การออมทรัพย์ การให้บริการของร้านค้าสวัสดิการ การสงเคราะห์ข้าราชการ หรือกิจกรรมที่คณะกรรมการเห็นสมควร </a:t>
            </a:r>
            <a:endParaRPr lang="th-TH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 </a:t>
            </a:r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874081" y="2492896"/>
            <a:ext cx="4269917" cy="440120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ประเภทของสวัสดิการ </a:t>
            </a:r>
            <a:endParaRPr lang="th-TH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ร้านอาหาร หรือร้านขายเครื่องดื่ม/ </a:t>
            </a:r>
            <a:endParaRPr lang="th-TH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ขายอาหารว่าง </a:t>
            </a:r>
            <a:endParaRPr lang="th-TH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ร้านขายสินค้าอุปโภคบริโภค ตลาดนัด </a:t>
            </a:r>
            <a:endParaRPr lang="th-TH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ร้านรับถ่ายเอกสาร </a:t>
            </a:r>
            <a:endParaRPr lang="th-TH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ร้านตัดผมหรือเสริมสวย </a:t>
            </a:r>
            <a:endParaRPr lang="th-TH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ร้านขายเสื้อผ้าหรือรับตัดเสื้อผ้า </a:t>
            </a:r>
            <a:endParaRPr lang="th-TH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ร้านรับซักรีด </a:t>
            </a:r>
            <a:endParaRPr lang="th-TH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สถานที่ออกกำลังกายหรือเล่นกีฬา </a:t>
            </a:r>
            <a:endParaRPr lang="th-TH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และคลินิกสุขภาพ เป็นต้น </a:t>
            </a:r>
            <a:endParaRPr lang="th-TH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11760" y="332656"/>
            <a:ext cx="4110853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การจัดสวัสดิการภายในส่วนราชการ </a:t>
            </a:r>
            <a:endParaRPr lang="th-TH" dirty="0"/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4143375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44900"/>
            <a:ext cx="4143375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1052513"/>
            <a:ext cx="446722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644900"/>
            <a:ext cx="4467225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915816" y="267296"/>
            <a:ext cx="4464496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การจัดสวัสดิการในเชิงธุรกิจ </a:t>
            </a:r>
            <a:endParaRPr lang="th-TH" dirty="0"/>
          </a:p>
        </p:txBody>
      </p:sp>
      <p:pic>
        <p:nvPicPr>
          <p:cNvPr id="34821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9"/>
          <a:stretch>
            <a:fillRect/>
          </a:stretch>
        </p:blipFill>
        <p:spPr bwMode="auto">
          <a:xfrm>
            <a:off x="107950" y="1268413"/>
            <a:ext cx="4222750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0"/>
          <a:stretch>
            <a:fillRect/>
          </a:stretch>
        </p:blipFill>
        <p:spPr bwMode="auto">
          <a:xfrm>
            <a:off x="4602163" y="1268413"/>
            <a:ext cx="4184650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รูปภาพ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344988"/>
            <a:ext cx="42227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4346575"/>
            <a:ext cx="4221162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6502400" cy="365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2489200"/>
            <a:ext cx="2644775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60"/>
          <a:stretch>
            <a:fillRect/>
          </a:stretch>
        </p:blipFill>
        <p:spPr bwMode="auto">
          <a:xfrm>
            <a:off x="-15875" y="2565400"/>
            <a:ext cx="2771775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98425"/>
            <a:ext cx="7894638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18"/>
          <a:stretch>
            <a:fillRect/>
          </a:stretch>
        </p:blipFill>
        <p:spPr bwMode="auto">
          <a:xfrm>
            <a:off x="6967538" y="-100013"/>
            <a:ext cx="2176462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 9"/>
          <p:cNvSpPr/>
          <p:nvPr/>
        </p:nvSpPr>
        <p:spPr>
          <a:xfrm>
            <a:off x="2755527" y="2569733"/>
            <a:ext cx="4464496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การจัดสวัสดิการในเชิงธุรกิจ </a:t>
            </a:r>
            <a:endParaRPr lang="th-TH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547664" y="332656"/>
            <a:ext cx="5904656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/>
              <a:t>ดำเนินการจัดให้เช่าตามระเบียบว่าด้วยที่ราชพัสดุโดยตรง </a:t>
            </a:r>
          </a:p>
        </p:txBody>
      </p:sp>
      <p:pic>
        <p:nvPicPr>
          <p:cNvPr id="36869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/>
          <a:stretch>
            <a:fillRect/>
          </a:stretch>
        </p:blipFill>
        <p:spPr bwMode="auto">
          <a:xfrm>
            <a:off x="250825" y="3843338"/>
            <a:ext cx="411797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6"/>
          <a:stretch>
            <a:fillRect/>
          </a:stretch>
        </p:blipFill>
        <p:spPr bwMode="auto">
          <a:xfrm>
            <a:off x="250825" y="1125538"/>
            <a:ext cx="41179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1"/>
          <a:stretch>
            <a:fillRect/>
          </a:stretch>
        </p:blipFill>
        <p:spPr bwMode="auto">
          <a:xfrm>
            <a:off x="4643438" y="1144588"/>
            <a:ext cx="43211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รูปภาพ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02075"/>
            <a:ext cx="440690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3888" y="828675"/>
            <a:ext cx="5180012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latin typeface="+mn-lt"/>
                <a:cs typeface="+mn-cs"/>
              </a:rPr>
              <a:t>1. จัดตั้งคณะอนุกรรมการสวัสดิการของโรงพยาบาล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th-TH" dirty="0">
              <a:latin typeface="+mn-lt"/>
              <a:cs typeface="+mn-cs"/>
            </a:endParaRP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623888" y="1520825"/>
            <a:ext cx="5608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/>
              <a:t>2. จัดประชุมคณะอนุกรรมการสวัสดิการของโรงพยาบาล</a:t>
            </a:r>
          </a:p>
        </p:txBody>
      </p:sp>
      <p:sp>
        <p:nvSpPr>
          <p:cNvPr id="37892" name="TextBox 5"/>
          <p:cNvSpPr txBox="1">
            <a:spLocks noChangeArrowheads="1"/>
          </p:cNvSpPr>
          <p:nvPr/>
        </p:nvSpPr>
        <p:spPr bwMode="auto">
          <a:xfrm>
            <a:off x="657225" y="2276475"/>
            <a:ext cx="3979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dirty="0"/>
              <a:t>3. จัดทำโครงการจัดสวัสดิการเชิงธุรกิจ </a:t>
            </a:r>
          </a:p>
        </p:txBody>
      </p:sp>
      <p:sp>
        <p:nvSpPr>
          <p:cNvPr id="37893" name="TextBox 6"/>
          <p:cNvSpPr txBox="1">
            <a:spLocks noChangeArrowheads="1"/>
          </p:cNvSpPr>
          <p:nvPr/>
        </p:nvSpPr>
        <p:spPr bwMode="auto">
          <a:xfrm>
            <a:off x="657225" y="3743027"/>
            <a:ext cx="70691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dirty="0"/>
              <a:t>5</a:t>
            </a:r>
            <a:r>
              <a:rPr lang="th-TH" dirty="0" smtClean="0"/>
              <a:t>.  </a:t>
            </a:r>
            <a:r>
              <a:rPr lang="th-TH" dirty="0"/>
              <a:t>คณะกรรมการสวัสดิการสำนักงานปลัดกระทรวงแจ้งผลการพิจารณา </a:t>
            </a:r>
          </a:p>
        </p:txBody>
      </p:sp>
      <p:sp>
        <p:nvSpPr>
          <p:cNvPr id="37894" name="TextBox 7"/>
          <p:cNvSpPr txBox="1">
            <a:spLocks noChangeArrowheads="1"/>
          </p:cNvSpPr>
          <p:nvPr/>
        </p:nvSpPr>
        <p:spPr bwMode="auto">
          <a:xfrm>
            <a:off x="660400" y="4422477"/>
            <a:ext cx="616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dirty="0"/>
              <a:t>6</a:t>
            </a:r>
            <a:r>
              <a:rPr lang="th-TH" dirty="0" smtClean="0"/>
              <a:t>.  </a:t>
            </a:r>
            <a:r>
              <a:rPr lang="th-TH" dirty="0"/>
              <a:t>แจ้งให้สำนักงานธนารักษ์พื้นที่มาตรวจสอบพื้นที่ดำเนินการ</a:t>
            </a:r>
          </a:p>
        </p:txBody>
      </p:sp>
      <p:sp>
        <p:nvSpPr>
          <p:cNvPr id="37895" name="TextBox 9"/>
          <p:cNvSpPr txBox="1">
            <a:spLocks noChangeArrowheads="1"/>
          </p:cNvSpPr>
          <p:nvPr/>
        </p:nvSpPr>
        <p:spPr bwMode="auto">
          <a:xfrm>
            <a:off x="684213" y="5254327"/>
            <a:ext cx="4730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dirty="0"/>
              <a:t>7</a:t>
            </a:r>
            <a:r>
              <a:rPr lang="th-TH" dirty="0" smtClean="0"/>
              <a:t>. </a:t>
            </a:r>
            <a:r>
              <a:rPr lang="th-TH" dirty="0"/>
              <a:t>สำนักงานธนารักษ์แจ้งผลการตรวจสอบพื้นที่</a:t>
            </a:r>
          </a:p>
        </p:txBody>
      </p:sp>
      <p:sp>
        <p:nvSpPr>
          <p:cNvPr id="37896" name="TextBox 11"/>
          <p:cNvSpPr txBox="1">
            <a:spLocks noChangeArrowheads="1"/>
          </p:cNvSpPr>
          <p:nvPr/>
        </p:nvSpPr>
        <p:spPr bwMode="auto">
          <a:xfrm>
            <a:off x="755650" y="6073477"/>
            <a:ext cx="7092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dirty="0"/>
              <a:t>8</a:t>
            </a:r>
            <a:r>
              <a:rPr lang="th-TH" dirty="0" smtClean="0"/>
              <a:t>. </a:t>
            </a:r>
            <a:r>
              <a:rPr lang="th-TH" dirty="0"/>
              <a:t>สำนักงานธนารักพื้นที่แจ้งผลการอนุญาตและให้ไปชำระค่าธรรมเนียม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16216" y="692696"/>
            <a:ext cx="716863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hlinkClick r:id="rId2" action="ppaction://hlinksldjump"/>
              </a:rPr>
              <a:t>คำสั่ง</a:t>
            </a:r>
            <a:endParaRPr lang="th-TH" dirty="0"/>
          </a:p>
        </p:txBody>
      </p:sp>
      <p:sp>
        <p:nvSpPr>
          <p:cNvPr id="14" name="TextBox 13"/>
          <p:cNvSpPr txBox="1"/>
          <p:nvPr/>
        </p:nvSpPr>
        <p:spPr>
          <a:xfrm>
            <a:off x="6516216" y="1412776"/>
            <a:ext cx="2018501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hlinkClick r:id="rId3" action="ppaction://hlinksldjump"/>
              </a:rPr>
              <a:t>รายงานการประชุม</a:t>
            </a:r>
            <a:endParaRPr lang="th-TH" dirty="0"/>
          </a:p>
        </p:txBody>
      </p:sp>
      <p:sp>
        <p:nvSpPr>
          <p:cNvPr id="15" name="TextBox 14"/>
          <p:cNvSpPr txBox="1"/>
          <p:nvPr/>
        </p:nvSpPr>
        <p:spPr>
          <a:xfrm>
            <a:off x="6516216" y="2044766"/>
            <a:ext cx="1813317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solidFill>
                  <a:srgbClr val="FF0000"/>
                </a:solidFill>
                <a:hlinkClick r:id="rId4" action="ppaction://hlinksldjump"/>
              </a:rPr>
              <a:t>ตัวอย่าง</a:t>
            </a:r>
            <a:r>
              <a:rPr lang="th-TH" dirty="0">
                <a:hlinkClick r:id="rId4" action="ppaction://hlinksldjump"/>
              </a:rPr>
              <a:t>โครงการ</a:t>
            </a:r>
            <a:endParaRPr lang="th-TH" dirty="0"/>
          </a:p>
        </p:txBody>
      </p:sp>
      <p:sp>
        <p:nvSpPr>
          <p:cNvPr id="2" name="TextBox 1"/>
          <p:cNvSpPr txBox="1"/>
          <p:nvPr/>
        </p:nvSpPr>
        <p:spPr>
          <a:xfrm>
            <a:off x="7726244" y="3742779"/>
            <a:ext cx="1329210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hlinkClick r:id="rId5" action="ppaction://hlinksldjump"/>
              </a:rPr>
              <a:t>หนังสือ สป.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6813154" y="4422652"/>
            <a:ext cx="1297150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hlinkClick r:id="rId6" action="ppaction://hlinksldjump"/>
              </a:rPr>
              <a:t>หนังสือ รพ.</a:t>
            </a:r>
            <a:endParaRPr lang="th-TH" dirty="0"/>
          </a:p>
        </p:txBody>
      </p:sp>
      <p:sp>
        <p:nvSpPr>
          <p:cNvPr id="9" name="TextBox 8"/>
          <p:cNvSpPr txBox="1"/>
          <p:nvPr/>
        </p:nvSpPr>
        <p:spPr>
          <a:xfrm>
            <a:off x="5623183" y="5254947"/>
            <a:ext cx="178606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hlinkClick r:id="rId7" action="ppaction://hlinksldjump"/>
              </a:rPr>
              <a:t>หนังสือ ธนารักษ์</a:t>
            </a:r>
            <a:endParaRPr lang="th-TH" dirty="0"/>
          </a:p>
        </p:txBody>
      </p:sp>
      <p:sp>
        <p:nvSpPr>
          <p:cNvPr id="11" name="TextBox 10"/>
          <p:cNvSpPr txBox="1"/>
          <p:nvPr/>
        </p:nvSpPr>
        <p:spPr>
          <a:xfrm>
            <a:off x="7671242" y="6060147"/>
            <a:ext cx="1568058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hlinkClick r:id="rId8" action="ppaction://hlinksldjump"/>
              </a:rPr>
              <a:t>หนังสือแจ้งผล</a:t>
            </a:r>
            <a:endParaRPr lang="th-TH" dirty="0"/>
          </a:p>
        </p:txBody>
      </p:sp>
      <p:sp>
        <p:nvSpPr>
          <p:cNvPr id="37918" name="TextBox 15"/>
          <p:cNvSpPr txBox="1">
            <a:spLocks noChangeArrowheads="1"/>
          </p:cNvSpPr>
          <p:nvPr/>
        </p:nvSpPr>
        <p:spPr bwMode="auto">
          <a:xfrm>
            <a:off x="979488" y="169863"/>
            <a:ext cx="34531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dirty="0"/>
              <a:t>ขั้นตอนการดำเนินการขอ</a:t>
            </a:r>
            <a:r>
              <a:rPr lang="th-TH" dirty="0" smtClean="0"/>
              <a:t>อนุญาต </a:t>
            </a:r>
            <a:endParaRPr lang="th-TH" dirty="0"/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623888" y="2997636"/>
            <a:ext cx="73516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dirty="0"/>
              <a:t>4.  </a:t>
            </a:r>
            <a:r>
              <a:rPr lang="th-TH" dirty="0" smtClean="0"/>
              <a:t>เสนอโครงการจัดสวัสดิการเชิงธุรกิจ เพื่อขอปลัดกระทรวงและธนารักษ์ </a:t>
            </a:r>
            <a:endParaRPr lang="th-TH" dirty="0"/>
          </a:p>
        </p:txBody>
      </p:sp>
      <p:sp>
        <p:nvSpPr>
          <p:cNvPr id="18" name="TextBox 17"/>
          <p:cNvSpPr txBox="1"/>
          <p:nvPr/>
        </p:nvSpPr>
        <p:spPr>
          <a:xfrm>
            <a:off x="7692907" y="2997388"/>
            <a:ext cx="1452642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hlinkClick r:id="rId9" action="ppaction://hlinksldjump"/>
              </a:rPr>
              <a:t>หนังสือ </a:t>
            </a:r>
            <a:r>
              <a:rPr lang="th-TH" dirty="0" smtClean="0">
                <a:hlinkClick r:id="rId9" action="ppaction://hlinksldjump"/>
              </a:rPr>
              <a:t>สสจ.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1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0"/>
            <a:ext cx="4481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4411663" y="0"/>
            <a:ext cx="250825" cy="6858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763"/>
            <a:ext cx="4494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4411663" y="0"/>
            <a:ext cx="250825" cy="6858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9" t="8215" r="31622" b="2811"/>
          <a:stretch>
            <a:fillRect/>
          </a:stretch>
        </p:blipFill>
        <p:spPr bwMode="auto">
          <a:xfrm>
            <a:off x="3175" y="0"/>
            <a:ext cx="46767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9" t="9470" r="32376" b="4881"/>
          <a:stretch>
            <a:fillRect/>
          </a:stretch>
        </p:blipFill>
        <p:spPr bwMode="auto">
          <a:xfrm>
            <a:off x="4716463" y="0"/>
            <a:ext cx="4449762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8" t="15097" r="32184" b="42088"/>
          <a:stretch>
            <a:fillRect/>
          </a:stretch>
        </p:blipFill>
        <p:spPr bwMode="auto">
          <a:xfrm>
            <a:off x="4859338" y="4292600"/>
            <a:ext cx="4249737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4464050" y="0"/>
            <a:ext cx="252413" cy="6858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9" t="9470" r="32376" b="4881"/>
          <a:stretch>
            <a:fillRect/>
          </a:stretch>
        </p:blipFill>
        <p:spPr bwMode="auto">
          <a:xfrm>
            <a:off x="0" y="0"/>
            <a:ext cx="45577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8" t="10297" r="32184" b="3551"/>
          <a:stretch>
            <a:fillRect/>
          </a:stretch>
        </p:blipFill>
        <p:spPr bwMode="auto">
          <a:xfrm>
            <a:off x="4662488" y="0"/>
            <a:ext cx="4457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4411663" y="0"/>
            <a:ext cx="250825" cy="6858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253188"/>
            <a:ext cx="7277954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b="1" dirty="0">
                <a:cs typeface="+mn-cs"/>
              </a:rPr>
              <a:t>สรุป</a:t>
            </a:r>
            <a:r>
              <a:rPr lang="th-TH" b="1" dirty="0" smtClean="0">
                <a:cs typeface="+mn-cs"/>
              </a:rPr>
              <a:t>รายได้ ร้าน</a:t>
            </a:r>
            <a:r>
              <a:rPr lang="th-TH" b="1" dirty="0">
                <a:cs typeface="+mn-cs"/>
              </a:rPr>
              <a:t>กาแฟอเมซอน+แบล็คเคนยอน ปีงบประมาณ </a:t>
            </a:r>
            <a:r>
              <a:rPr lang="th-TH" b="1" dirty="0"/>
              <a:t>2562</a:t>
            </a:r>
            <a:endParaRPr lang="th-TH" b="1" dirty="0">
              <a:cs typeface="+mn-cs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2665878"/>
              </p:ext>
            </p:extLst>
          </p:nvPr>
        </p:nvGraphicFramePr>
        <p:xfrm>
          <a:off x="326100" y="1268278"/>
          <a:ext cx="8494371" cy="4825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73336" y="1006668"/>
            <a:ext cx="1019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ล้านบาท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4108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0" t="9772" r="32056" b="5423"/>
          <a:stretch>
            <a:fillRect/>
          </a:stretch>
        </p:blipFill>
        <p:spPr bwMode="auto">
          <a:xfrm>
            <a:off x="0" y="0"/>
            <a:ext cx="4411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0" t="8974" r="32561" b="4434"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4411663" y="0"/>
            <a:ext cx="250825" cy="6858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9" t="8270" r="32130" b="9007"/>
          <a:stretch>
            <a:fillRect/>
          </a:stretch>
        </p:blipFill>
        <p:spPr bwMode="auto">
          <a:xfrm>
            <a:off x="0" y="0"/>
            <a:ext cx="4651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8" t="10783" r="31705" b="3519"/>
          <a:stretch>
            <a:fillRect/>
          </a:stretch>
        </p:blipFill>
        <p:spPr bwMode="auto">
          <a:xfrm>
            <a:off x="4651375" y="0"/>
            <a:ext cx="4492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4411663" y="0"/>
            <a:ext cx="250825" cy="6858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4459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4411663" y="0"/>
            <a:ext cx="250825" cy="6858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84675" cy="6858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4411663" y="0"/>
            <a:ext cx="250825" cy="6858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4691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4411663" y="0"/>
            <a:ext cx="250825" cy="6858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83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0"/>
            <a:ext cx="4984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4411663" y="0"/>
            <a:ext cx="250825" cy="6858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09464" y="118009"/>
            <a:ext cx="4771048" cy="6597234"/>
            <a:chOff x="4251033" y="118009"/>
            <a:chExt cx="4771048" cy="65972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0" t="5737" r="14128" b="9163"/>
            <a:stretch/>
          </p:blipFill>
          <p:spPr bwMode="auto">
            <a:xfrm>
              <a:off x="4283968" y="118009"/>
              <a:ext cx="4738113" cy="3192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07" t="4739" r="13707" b="3124"/>
            <a:stretch/>
          </p:blipFill>
          <p:spPr bwMode="auto">
            <a:xfrm>
              <a:off x="4251033" y="3310333"/>
              <a:ext cx="4771047" cy="34049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4411663" y="0"/>
            <a:ext cx="250825" cy="6858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097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-10203"/>
            <a:ext cx="4841468" cy="685800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8" y="0"/>
            <a:ext cx="4411051" cy="6858000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4411663" y="0"/>
            <a:ext cx="250825" cy="6858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283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46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0"/>
            <a:ext cx="4481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4411663" y="0"/>
            <a:ext cx="250825" cy="6858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28625"/>
            <a:ext cx="8086725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TextBox 1"/>
          <p:cNvSpPr txBox="1">
            <a:spLocks noChangeArrowheads="1"/>
          </p:cNvSpPr>
          <p:nvPr/>
        </p:nvSpPr>
        <p:spPr bwMode="auto">
          <a:xfrm>
            <a:off x="4140200" y="1951038"/>
            <a:ext cx="968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2000" b="1">
                <a:solidFill>
                  <a:srgbClr val="0070C0"/>
                </a:solidFill>
              </a:rPr>
              <a:t>๒๘๖,๒๓๖</a:t>
            </a:r>
          </a:p>
        </p:txBody>
      </p:sp>
      <p:sp>
        <p:nvSpPr>
          <p:cNvPr id="50180" name="TextBox 2"/>
          <p:cNvSpPr txBox="1">
            <a:spLocks noChangeArrowheads="1"/>
          </p:cNvSpPr>
          <p:nvPr/>
        </p:nvSpPr>
        <p:spPr bwMode="auto">
          <a:xfrm>
            <a:off x="4162425" y="1614488"/>
            <a:ext cx="91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r"/>
            <a:r>
              <a:rPr lang="th-TH" sz="2000" b="1">
                <a:solidFill>
                  <a:srgbClr val="0070C0"/>
                </a:solidFill>
              </a:rPr>
              <a:t>๑๙,๓๐๘</a:t>
            </a:r>
          </a:p>
        </p:txBody>
      </p:sp>
      <p:sp>
        <p:nvSpPr>
          <p:cNvPr id="50181" name="TextBox 4"/>
          <p:cNvSpPr txBox="1">
            <a:spLocks noChangeArrowheads="1"/>
          </p:cNvSpPr>
          <p:nvPr/>
        </p:nvSpPr>
        <p:spPr bwMode="auto">
          <a:xfrm>
            <a:off x="4157663" y="1268413"/>
            <a:ext cx="912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r"/>
            <a:r>
              <a:rPr lang="th-TH" sz="2000" b="1">
                <a:solidFill>
                  <a:srgbClr val="0070C0"/>
                </a:solidFill>
              </a:rPr>
              <a:t>๔๘,๒๗๖</a:t>
            </a:r>
          </a:p>
        </p:txBody>
      </p:sp>
      <p:sp>
        <p:nvSpPr>
          <p:cNvPr id="50182" name="TextBox 5"/>
          <p:cNvSpPr txBox="1">
            <a:spLocks noChangeArrowheads="1"/>
          </p:cNvSpPr>
          <p:nvPr/>
        </p:nvSpPr>
        <p:spPr bwMode="auto">
          <a:xfrm>
            <a:off x="4162425" y="2308225"/>
            <a:ext cx="91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r"/>
            <a:r>
              <a:rPr lang="th-TH" sz="2000" b="1">
                <a:solidFill>
                  <a:srgbClr val="0070C0"/>
                </a:solidFill>
              </a:rPr>
              <a:t>๒๗,๕๗๖</a:t>
            </a:r>
          </a:p>
        </p:txBody>
      </p:sp>
      <p:sp>
        <p:nvSpPr>
          <p:cNvPr id="50183" name="TextBox 6"/>
          <p:cNvSpPr txBox="1">
            <a:spLocks noChangeArrowheads="1"/>
          </p:cNvSpPr>
          <p:nvPr/>
        </p:nvSpPr>
        <p:spPr bwMode="auto">
          <a:xfrm>
            <a:off x="4157663" y="2636838"/>
            <a:ext cx="912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r"/>
            <a:r>
              <a:rPr lang="th-TH" sz="2000" b="1">
                <a:solidFill>
                  <a:srgbClr val="0070C0"/>
                </a:solidFill>
              </a:rPr>
              <a:t>๕๔,๒๐๑</a:t>
            </a:r>
          </a:p>
        </p:txBody>
      </p:sp>
      <p:sp>
        <p:nvSpPr>
          <p:cNvPr id="50184" name="TextBox 7"/>
          <p:cNvSpPr txBox="1">
            <a:spLocks noChangeArrowheads="1"/>
          </p:cNvSpPr>
          <p:nvPr/>
        </p:nvSpPr>
        <p:spPr bwMode="auto">
          <a:xfrm>
            <a:off x="4157663" y="3141663"/>
            <a:ext cx="912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r"/>
            <a:r>
              <a:rPr lang="th-TH" sz="2000" b="1">
                <a:solidFill>
                  <a:srgbClr val="0070C0"/>
                </a:solidFill>
              </a:rPr>
              <a:t>๕๑,๐๕๑</a:t>
            </a:r>
          </a:p>
        </p:txBody>
      </p:sp>
      <p:sp>
        <p:nvSpPr>
          <p:cNvPr id="50185" name="TextBox 8"/>
          <p:cNvSpPr txBox="1">
            <a:spLocks noChangeArrowheads="1"/>
          </p:cNvSpPr>
          <p:nvPr/>
        </p:nvSpPr>
        <p:spPr bwMode="auto">
          <a:xfrm>
            <a:off x="4157663" y="3676650"/>
            <a:ext cx="912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r"/>
            <a:r>
              <a:rPr lang="th-TH" sz="2000" b="1">
                <a:solidFill>
                  <a:srgbClr val="0070C0"/>
                </a:solidFill>
              </a:rPr>
              <a:t>๑๖,๗๐๔</a:t>
            </a:r>
          </a:p>
        </p:txBody>
      </p:sp>
      <p:sp>
        <p:nvSpPr>
          <p:cNvPr id="50186" name="TextBox 9"/>
          <p:cNvSpPr txBox="1">
            <a:spLocks noChangeArrowheads="1"/>
          </p:cNvSpPr>
          <p:nvPr/>
        </p:nvSpPr>
        <p:spPr bwMode="auto">
          <a:xfrm>
            <a:off x="4140200" y="4076700"/>
            <a:ext cx="912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r"/>
            <a:r>
              <a:rPr lang="th-TH" sz="2000" b="1">
                <a:solidFill>
                  <a:srgbClr val="0070C0"/>
                </a:solidFill>
              </a:rPr>
              <a:t>๘,๔๐๐</a:t>
            </a:r>
          </a:p>
        </p:txBody>
      </p:sp>
      <p:sp>
        <p:nvSpPr>
          <p:cNvPr id="50187" name="TextBox 10"/>
          <p:cNvSpPr txBox="1">
            <a:spLocks noChangeArrowheads="1"/>
          </p:cNvSpPr>
          <p:nvPr/>
        </p:nvSpPr>
        <p:spPr bwMode="auto">
          <a:xfrm>
            <a:off x="4140200" y="4468813"/>
            <a:ext cx="912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r"/>
            <a:r>
              <a:rPr lang="th-TH" sz="2000" b="1">
                <a:solidFill>
                  <a:srgbClr val="0070C0"/>
                </a:solidFill>
              </a:rPr>
              <a:t>๓๖,๐๐๐</a:t>
            </a:r>
          </a:p>
        </p:txBody>
      </p:sp>
      <p:sp>
        <p:nvSpPr>
          <p:cNvPr id="50188" name="TextBox 11"/>
          <p:cNvSpPr txBox="1">
            <a:spLocks noChangeArrowheads="1"/>
          </p:cNvSpPr>
          <p:nvPr/>
        </p:nvSpPr>
        <p:spPr bwMode="auto">
          <a:xfrm>
            <a:off x="4140200" y="5045075"/>
            <a:ext cx="912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r"/>
            <a:r>
              <a:rPr lang="th-TH" sz="2000" b="1">
                <a:solidFill>
                  <a:srgbClr val="0070C0"/>
                </a:solidFill>
              </a:rPr>
              <a:t>๘,๔๐๐</a:t>
            </a:r>
          </a:p>
        </p:txBody>
      </p:sp>
      <p:sp>
        <p:nvSpPr>
          <p:cNvPr id="50189" name="TextBox 12"/>
          <p:cNvSpPr txBox="1">
            <a:spLocks noChangeArrowheads="1"/>
          </p:cNvSpPr>
          <p:nvPr/>
        </p:nvSpPr>
        <p:spPr bwMode="auto">
          <a:xfrm>
            <a:off x="4129088" y="5589588"/>
            <a:ext cx="912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r"/>
            <a:r>
              <a:rPr lang="th-TH" sz="2000" b="1">
                <a:solidFill>
                  <a:srgbClr val="0070C0"/>
                </a:solidFill>
              </a:rPr>
              <a:t>๖,๐๐๐</a:t>
            </a:r>
          </a:p>
        </p:txBody>
      </p:sp>
      <p:sp>
        <p:nvSpPr>
          <p:cNvPr id="4" name="วงรี 3"/>
          <p:cNvSpPr/>
          <p:nvPr/>
        </p:nvSpPr>
        <p:spPr>
          <a:xfrm>
            <a:off x="2754313" y="1341438"/>
            <a:ext cx="649287" cy="3270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400" dirty="0"/>
          </a:p>
        </p:txBody>
      </p:sp>
      <p:sp>
        <p:nvSpPr>
          <p:cNvPr id="50191" name="TextBox 13"/>
          <p:cNvSpPr txBox="1">
            <a:spLocks noChangeArrowheads="1"/>
          </p:cNvSpPr>
          <p:nvPr/>
        </p:nvSpPr>
        <p:spPr bwMode="auto">
          <a:xfrm>
            <a:off x="2670175" y="1382713"/>
            <a:ext cx="809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1000" b="1">
                <a:solidFill>
                  <a:schemeClr val="bg1"/>
                </a:solidFill>
                <a:latin typeface="-DB Erawan" pitchFamily="2" charset="2"/>
              </a:rPr>
              <a:t>ร้านค้าสวัสดิการ</a:t>
            </a:r>
          </a:p>
        </p:txBody>
      </p:sp>
      <p:pic>
        <p:nvPicPr>
          <p:cNvPr id="501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3" y="1746250"/>
            <a:ext cx="6746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สี่เหลี่ยมผืนผ้ามุมมน 14"/>
          <p:cNvSpPr/>
          <p:nvPr/>
        </p:nvSpPr>
        <p:spPr>
          <a:xfrm>
            <a:off x="2737932" y="2054311"/>
            <a:ext cx="648072" cy="29456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50196" name="TextBox 15"/>
          <p:cNvSpPr txBox="1">
            <a:spLocks noChangeArrowheads="1"/>
          </p:cNvSpPr>
          <p:nvPr/>
        </p:nvSpPr>
        <p:spPr bwMode="auto">
          <a:xfrm>
            <a:off x="2667000" y="2044700"/>
            <a:ext cx="7794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1200" b="1">
                <a:solidFill>
                  <a:schemeClr val="bg1"/>
                </a:solidFill>
                <a:latin typeface="DB Erawan" pitchFamily="2" charset="-34"/>
                <a:cs typeface="DB Erawan" pitchFamily="2" charset="-34"/>
              </a:rPr>
              <a:t>ศูนย์อาหาร</a:t>
            </a:r>
          </a:p>
        </p:txBody>
      </p:sp>
      <p:pic>
        <p:nvPicPr>
          <p:cNvPr id="50197" name="Picture 5" descr="7-eleven logo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8" y="2379663"/>
            <a:ext cx="6477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8" name="Picture 7" descr="logo amazon caf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3" y="2725738"/>
            <a:ext cx="5905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9" name="Picture 9" descr="Black Canyon à¸à¸±à¹à¸¡à¸à¸à¸ à¸¡à¸·à¸­à¸à¸­à¸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 t="27666" r="2956" b="29584"/>
          <a:stretch>
            <a:fillRect/>
          </a:stretch>
        </p:blipFill>
        <p:spPr bwMode="auto">
          <a:xfrm>
            <a:off x="2725738" y="3279775"/>
            <a:ext cx="83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0" name="Picture 11" descr="http://www.be2hand.com/upload/200911/200911-28-054612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8" y="3789363"/>
            <a:ext cx="9826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1" name="รูปภาพ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3" r="46176"/>
          <a:stretch>
            <a:fillRect/>
          </a:stretch>
        </p:blipFill>
        <p:spPr bwMode="auto">
          <a:xfrm>
            <a:off x="2716213" y="4419600"/>
            <a:ext cx="687387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2" name="รูปภาพ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18"/>
          <a:stretch>
            <a:fillRect/>
          </a:stretch>
        </p:blipFill>
        <p:spPr bwMode="auto">
          <a:xfrm>
            <a:off x="2708275" y="5029200"/>
            <a:ext cx="382588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3" name="รูปภาพ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9" t="9673" r="27216" b="32381"/>
          <a:stretch>
            <a:fillRect/>
          </a:stretch>
        </p:blipFill>
        <p:spPr bwMode="auto">
          <a:xfrm>
            <a:off x="2767013" y="5591175"/>
            <a:ext cx="4095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8051888"/>
              </p:ext>
            </p:extLst>
          </p:nvPr>
        </p:nvGraphicFramePr>
        <p:xfrm>
          <a:off x="395536" y="1196752"/>
          <a:ext cx="842493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29683" y="283892"/>
            <a:ext cx="4166525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b="1" dirty="0">
                <a:cs typeface="+mn-cs"/>
              </a:rPr>
              <a:t>สรุป</a:t>
            </a:r>
            <a:r>
              <a:rPr lang="th-TH" b="1" dirty="0" smtClean="0">
                <a:cs typeface="+mn-cs"/>
              </a:rPr>
              <a:t>รายได้ </a:t>
            </a:r>
            <a:r>
              <a:rPr lang="th-TH" b="1" dirty="0" smtClean="0"/>
              <a:t>เซเว่น</a:t>
            </a:r>
            <a:r>
              <a:rPr lang="th-TH" b="1" dirty="0" smtClean="0">
                <a:cs typeface="+mn-cs"/>
              </a:rPr>
              <a:t> </a:t>
            </a:r>
            <a:r>
              <a:rPr lang="th-TH" b="1" dirty="0">
                <a:cs typeface="+mn-cs"/>
              </a:rPr>
              <a:t>ปีงบประมาณ </a:t>
            </a:r>
            <a:r>
              <a:rPr lang="th-TH" b="1" dirty="0"/>
              <a:t>2562</a:t>
            </a:r>
            <a:endParaRPr lang="th-TH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450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547664" y="332656"/>
            <a:ext cx="5904656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/>
              <a:t>ดำเนินการจัดให้เช่าตามระเบียบว่าด้วยที่ราชพัสดุโดยตรง </a:t>
            </a:r>
          </a:p>
        </p:txBody>
      </p:sp>
      <p:pic>
        <p:nvPicPr>
          <p:cNvPr id="36869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/>
          <a:stretch>
            <a:fillRect/>
          </a:stretch>
        </p:blipFill>
        <p:spPr bwMode="auto">
          <a:xfrm>
            <a:off x="250825" y="3843338"/>
            <a:ext cx="411797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6"/>
          <a:stretch>
            <a:fillRect/>
          </a:stretch>
        </p:blipFill>
        <p:spPr bwMode="auto">
          <a:xfrm>
            <a:off x="250825" y="1125538"/>
            <a:ext cx="41179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1"/>
          <a:stretch>
            <a:fillRect/>
          </a:stretch>
        </p:blipFill>
        <p:spPr bwMode="auto">
          <a:xfrm>
            <a:off x="4643438" y="1144588"/>
            <a:ext cx="43211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รูปภาพ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02075"/>
            <a:ext cx="440690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52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4498" cy="685800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983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9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4.bp.blogspot.com/-vsXirs_-V7Q/V-_YGsUmTQI/AAAAAAAAABU/qgheYbeJVDc2611ATP4aIizmI9X_s1BsACLcB/s320/ob4c76j37AfxLdtcusx-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656"/>
            <a:ext cx="507435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4653136"/>
            <a:ext cx="57342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cs typeface="+mn-cs"/>
              </a:rPr>
              <a:t>ชาตรี  ป้อมเปิ้น รองผู้อำนวยการฝ่ายบริหาร </a:t>
            </a:r>
          </a:p>
          <a:p>
            <a:r>
              <a:rPr lang="th-TH" b="1" dirty="0">
                <a:cs typeface="+mn-cs"/>
              </a:rPr>
              <a:t>โรงพยาบาลพุทธชินราช พิษณุโลก โทร. 0814752561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98936"/>
              </p:ext>
            </p:extLst>
          </p:nvPr>
        </p:nvGraphicFramePr>
        <p:xfrm>
          <a:off x="395536" y="688457"/>
          <a:ext cx="8568952" cy="56140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0280"/>
                <a:gridCol w="1872208"/>
                <a:gridCol w="1944216"/>
                <a:gridCol w="2232248"/>
              </a:tblGrid>
              <a:tr h="37820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u="none" strike="noStrike" dirty="0">
                          <a:effectLst/>
                        </a:rPr>
                        <a:t> </a:t>
                      </a:r>
                      <a:r>
                        <a:rPr lang="th-TH" sz="2800" u="none" strike="noStrike" dirty="0" smtClean="0">
                          <a:effectLst/>
                        </a:rPr>
                        <a:t>ชื่อร้านค้า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u="none" strike="noStrike" dirty="0">
                          <a:effectLst/>
                        </a:rPr>
                        <a:t>ยอด</a:t>
                      </a:r>
                      <a:r>
                        <a:rPr lang="th-TH" sz="2800" u="none" strike="noStrike" dirty="0" smtClean="0">
                          <a:effectLst/>
                        </a:rPr>
                        <a:t>ยกมาปี 2562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u="none" strike="noStrike" dirty="0">
                          <a:effectLst/>
                        </a:rPr>
                        <a:t>รายได้ ปี </a:t>
                      </a:r>
                      <a:r>
                        <a:rPr lang="th-TH" sz="2800" u="none" strike="noStrike" dirty="0" smtClean="0">
                          <a:effectLst/>
                        </a:rPr>
                        <a:t>2562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u="none" strike="noStrike" dirty="0">
                          <a:effectLst/>
                        </a:rPr>
                        <a:t>ยอดยกไป ปี </a:t>
                      </a:r>
                      <a:r>
                        <a:rPr lang="th-TH" sz="2800" u="none" strike="noStrike" dirty="0" smtClean="0">
                          <a:effectLst/>
                        </a:rPr>
                        <a:t>2563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</a:tr>
              <a:tr h="55662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u="none" strike="noStrike" dirty="0">
                          <a:effectLst/>
                        </a:rPr>
                        <a:t>ร้านค้าสวัสดิการ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u="none" strike="noStrike" dirty="0">
                          <a:effectLst/>
                        </a:rPr>
                        <a:t>     </a:t>
                      </a:r>
                      <a:r>
                        <a:rPr lang="th-TH" sz="2800" u="none" strike="noStrike" dirty="0" smtClean="0">
                          <a:effectLst/>
                        </a:rPr>
                        <a:t>15,581,262.80 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u="none" strike="noStrike" dirty="0">
                          <a:effectLst/>
                        </a:rPr>
                        <a:t>           2,175,830.60 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u="none" strike="noStrike" dirty="0">
                          <a:effectLst/>
                        </a:rPr>
                        <a:t>     17,757,093.40 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5662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u="none" strike="noStrike" dirty="0">
                          <a:effectLst/>
                        </a:rPr>
                        <a:t>ร้านกาแฟของ รพ.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u="none" strike="noStrike" dirty="0">
                          <a:effectLst/>
                        </a:rPr>
                        <a:t>       </a:t>
                      </a:r>
                      <a:r>
                        <a:rPr lang="th-TH" sz="2800" u="none" strike="noStrike" dirty="0" smtClean="0">
                          <a:effectLst/>
                        </a:rPr>
                        <a:t>2,757,773.56 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u="none" strike="noStrike" dirty="0">
                          <a:effectLst/>
                        </a:rPr>
                        <a:t>           2,532,314.83 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u="none" strike="noStrike" dirty="0">
                          <a:effectLst/>
                        </a:rPr>
                        <a:t>       5,290,088.39 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55662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u="none" strike="noStrike" dirty="0">
                          <a:effectLst/>
                        </a:rPr>
                        <a:t>เซเว่น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u="none" strike="noStrike" dirty="0">
                          <a:effectLst/>
                        </a:rPr>
                        <a:t> 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u="none" strike="noStrike" dirty="0">
                          <a:effectLst/>
                        </a:rPr>
                        <a:t>           2,806,572.00 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u="none" strike="noStrike" dirty="0">
                          <a:effectLst/>
                        </a:rPr>
                        <a:t> 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24649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u="none" strike="noStrike" dirty="0">
                          <a:effectLst/>
                        </a:rPr>
                        <a:t>อเมซอล+</a:t>
                      </a:r>
                      <a:r>
                        <a:rPr lang="th-TH" sz="2800" u="none" strike="noStrike" dirty="0" smtClean="0">
                          <a:effectLst/>
                        </a:rPr>
                        <a:t>แบลคเคน</a:t>
                      </a:r>
                      <a:r>
                        <a:rPr lang="th-TH" sz="2800" u="none" strike="noStrike" dirty="0">
                          <a:effectLst/>
                        </a:rPr>
                        <a:t>ยอน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u="none" strike="noStrike" dirty="0">
                          <a:effectLst/>
                        </a:rPr>
                        <a:t>       </a:t>
                      </a:r>
                      <a:r>
                        <a:rPr lang="th-TH" sz="2800" u="none" strike="noStrike" dirty="0" smtClean="0">
                          <a:effectLst/>
                        </a:rPr>
                        <a:t>2</a:t>
                      </a:r>
                      <a:r>
                        <a:rPr lang="en-US" sz="2800" u="none" strike="noStrike" dirty="0" smtClean="0">
                          <a:effectLst/>
                        </a:rPr>
                        <a:t>,</a:t>
                      </a:r>
                      <a:r>
                        <a:rPr lang="th-TH" sz="2800" u="none" strike="noStrike" dirty="0" smtClean="0">
                          <a:effectLst/>
                        </a:rPr>
                        <a:t>258,005.54 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u="none" strike="noStrike" dirty="0">
                          <a:effectLst/>
                        </a:rPr>
                        <a:t>             950,736.56 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u="none" strike="noStrike" dirty="0">
                          <a:effectLst/>
                        </a:rPr>
                        <a:t>       3,208,742.10 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</a:tr>
              <a:tr h="424649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u="none" strike="noStrike" dirty="0">
                          <a:effectLst/>
                        </a:rPr>
                        <a:t>ร้านค้าในโรงอาหาร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u="none" strike="noStrike" dirty="0">
                          <a:effectLst/>
                        </a:rPr>
                        <a:t> 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u="none" strike="noStrike" dirty="0">
                          <a:effectLst/>
                        </a:rPr>
                        <a:t>             660,000.00 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u="none" strike="noStrike" dirty="0">
                          <a:effectLst/>
                        </a:rPr>
                        <a:t> 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35262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u="none" strike="noStrike" dirty="0" smtClean="0">
                          <a:effectLst/>
                        </a:rPr>
                        <a:t>รวม</a:t>
                      </a:r>
                      <a:endParaRPr lang="th-TH" sz="32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b="0" u="none" strike="noStrike" dirty="0" smtClean="0">
                          <a:effectLst/>
                        </a:rPr>
                        <a:t>   17,130,469.90 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b="0" u="none" strike="noStrike" dirty="0">
                          <a:effectLst/>
                        </a:rPr>
                        <a:t>          </a:t>
                      </a:r>
                      <a:r>
                        <a:rPr lang="th-TH" sz="2800" b="0" u="none" strike="noStrike" dirty="0" smtClean="0">
                          <a:effectLst/>
                        </a:rPr>
                        <a:t>9,125,453.99 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b="0" u="none" strike="noStrike" dirty="0" smtClean="0">
                          <a:effectLst/>
                        </a:rPr>
                        <a:t>   </a:t>
                      </a:r>
                      <a:r>
                        <a:rPr lang="th-TH" sz="2800" b="0" u="none" strike="noStrike" dirty="0">
                          <a:effectLst/>
                        </a:rPr>
                        <a:t>26,255,923.89 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87624" y="0"/>
            <a:ext cx="6628738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sz="3200" b="1" dirty="0" smtClean="0">
                <a:cs typeface="+mn-cs"/>
              </a:rPr>
              <a:t>รายได้จาก</a:t>
            </a:r>
            <a:r>
              <a:rPr lang="th-TH" sz="3200" b="1" dirty="0">
                <a:cs typeface="+mn-cs"/>
              </a:rPr>
              <a:t>ร้านค้าในโรงพยาบาลปีงบประมาณ </a:t>
            </a:r>
            <a:r>
              <a:rPr lang="en-US" sz="3200" b="1" dirty="0" smtClean="0">
                <a:cs typeface="+mn-cs"/>
              </a:rPr>
              <a:t>2562</a:t>
            </a:r>
            <a:endParaRPr lang="en-US" sz="3200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0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/>
          <p:cNvGraphicFramePr/>
          <p:nvPr>
            <p:extLst>
              <p:ext uri="{D42A27DB-BD31-4B8C-83A1-F6EECF244321}">
                <p14:modId xmlns:p14="http://schemas.microsoft.com/office/powerpoint/2010/main" val="3666104003"/>
              </p:ext>
            </p:extLst>
          </p:nvPr>
        </p:nvGraphicFramePr>
        <p:xfrm>
          <a:off x="1214414" y="857232"/>
          <a:ext cx="6858048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19672" y="595900"/>
            <a:ext cx="5824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cs typeface="+mn-cs"/>
              </a:rPr>
              <a:t>รายได้จาก</a:t>
            </a:r>
            <a:r>
              <a:rPr lang="th-TH" b="1" dirty="0">
                <a:cs typeface="+mn-cs"/>
              </a:rPr>
              <a:t>ร้านค้าในโรงพยาบาล</a:t>
            </a:r>
            <a:r>
              <a:rPr lang="th-TH" b="1" dirty="0" smtClean="0">
                <a:cs typeface="+mn-cs"/>
              </a:rPr>
              <a:t>ปีงบประมาณ</a:t>
            </a:r>
            <a:r>
              <a:rPr lang="en-US" b="1" dirty="0" smtClean="0">
                <a:cs typeface="+mn-cs"/>
              </a:rPr>
              <a:t> 2562</a:t>
            </a:r>
            <a:endParaRPr lang="en-US" b="1" dirty="0">
              <a:cs typeface="+mn-cs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5925898"/>
              </p:ext>
            </p:extLst>
          </p:nvPr>
        </p:nvGraphicFramePr>
        <p:xfrm>
          <a:off x="1115616" y="1340768"/>
          <a:ext cx="727280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482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สี่เหลี่ยมผืนผ้า 4"/>
          <p:cNvSpPr>
            <a:spLocks noChangeArrowheads="1"/>
          </p:cNvSpPr>
          <p:nvPr/>
        </p:nvSpPr>
        <p:spPr bwMode="auto">
          <a:xfrm>
            <a:off x="1619250" y="115888"/>
            <a:ext cx="9037638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sz="4400" b="1">
                <a:cs typeface="Cordia New" pitchFamily="34" charset="-34"/>
              </a:rPr>
              <a:t>การจัดสวัสดิการภายใน</a:t>
            </a:r>
          </a:p>
          <a:p>
            <a:r>
              <a:rPr lang="th-TH" sz="4400" b="1">
                <a:cs typeface="Cordia New" pitchFamily="34" charset="-34"/>
              </a:rPr>
              <a:t>ตามระเบียบสำนักนายกรัฐมนตรี </a:t>
            </a:r>
          </a:p>
          <a:p>
            <a:r>
              <a:rPr lang="th-TH" sz="4400" b="1">
                <a:cs typeface="Cordia New" pitchFamily="34" charset="-34"/>
              </a:rPr>
              <a:t>ว่าด้วยการจัดสวัสดิการภายในส่วนราชการ </a:t>
            </a:r>
          </a:p>
          <a:p>
            <a:r>
              <a:rPr lang="th-TH" sz="4400" b="1">
                <a:cs typeface="Cordia New" pitchFamily="34" charset="-34"/>
              </a:rPr>
              <a:t>พ.ศ.๒๕๔๗ </a:t>
            </a:r>
          </a:p>
        </p:txBody>
      </p:sp>
      <p:pic>
        <p:nvPicPr>
          <p:cNvPr id="2052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417888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224213"/>
            <a:ext cx="2325688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" descr="à¸à¸¥à¸à¸²à¸£à¸à¹à¸à¸«à¸²à¸£à¸¹à¸à¸ à¸²à¸à¸ªà¸³à¸«à¸£à¸±à¸ à¸ªà¹à¸²à¸à¸±à¸à¸à¸²à¸¢à¸à¸£à¸±à¸à¸¡à¸à¸à¸£à¸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006600"/>
            <a:ext cx="1782762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4192</TotalTime>
  <Words>2511</Words>
  <Application>Microsoft Office PowerPoint</Application>
  <PresentationFormat>On-screen Show (4:3)</PresentationFormat>
  <Paragraphs>338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Windows User</cp:lastModifiedBy>
  <cp:revision>150</cp:revision>
  <dcterms:created xsi:type="dcterms:W3CDTF">2019-03-01T06:58:56Z</dcterms:created>
  <dcterms:modified xsi:type="dcterms:W3CDTF">2019-11-14T00:44:00Z</dcterms:modified>
</cp:coreProperties>
</file>