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73.jpg" ContentType="image/png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  <p:sldMasterId id="2147483957" r:id="rId2"/>
    <p:sldMasterId id="2147483969" r:id="rId3"/>
    <p:sldMasterId id="2147483981" r:id="rId4"/>
    <p:sldMasterId id="2147483993" r:id="rId5"/>
  </p:sldMasterIdLst>
  <p:notesMasterIdLst>
    <p:notesMasterId r:id="rId65"/>
  </p:notesMasterIdLst>
  <p:handoutMasterIdLst>
    <p:handoutMasterId r:id="rId66"/>
  </p:handoutMasterIdLst>
  <p:sldIdLst>
    <p:sldId id="346" r:id="rId6"/>
    <p:sldId id="291" r:id="rId7"/>
    <p:sldId id="340" r:id="rId8"/>
    <p:sldId id="348" r:id="rId9"/>
    <p:sldId id="347" r:id="rId10"/>
    <p:sldId id="349" r:id="rId11"/>
    <p:sldId id="350" r:id="rId12"/>
    <p:sldId id="344" r:id="rId13"/>
    <p:sldId id="292" r:id="rId14"/>
    <p:sldId id="380" r:id="rId15"/>
    <p:sldId id="352" r:id="rId16"/>
    <p:sldId id="351" r:id="rId17"/>
    <p:sldId id="293" r:id="rId18"/>
    <p:sldId id="298" r:id="rId19"/>
    <p:sldId id="295" r:id="rId20"/>
    <p:sldId id="296" r:id="rId21"/>
    <p:sldId id="297" r:id="rId22"/>
    <p:sldId id="299" r:id="rId23"/>
    <p:sldId id="336" r:id="rId24"/>
    <p:sldId id="300" r:id="rId25"/>
    <p:sldId id="337" r:id="rId26"/>
    <p:sldId id="338" r:id="rId27"/>
    <p:sldId id="330" r:id="rId28"/>
    <p:sldId id="331" r:id="rId29"/>
    <p:sldId id="332" r:id="rId30"/>
    <p:sldId id="333" r:id="rId31"/>
    <p:sldId id="326" r:id="rId32"/>
    <p:sldId id="324" r:id="rId33"/>
    <p:sldId id="327" r:id="rId34"/>
    <p:sldId id="309" r:id="rId35"/>
    <p:sldId id="310" r:id="rId36"/>
    <p:sldId id="318" r:id="rId37"/>
    <p:sldId id="319" r:id="rId38"/>
    <p:sldId id="320" r:id="rId39"/>
    <p:sldId id="335" r:id="rId40"/>
    <p:sldId id="334" r:id="rId41"/>
    <p:sldId id="316" r:id="rId42"/>
    <p:sldId id="322" r:id="rId43"/>
    <p:sldId id="379" r:id="rId44"/>
    <p:sldId id="378" r:id="rId45"/>
    <p:sldId id="353" r:id="rId46"/>
    <p:sldId id="354" r:id="rId47"/>
    <p:sldId id="355" r:id="rId48"/>
    <p:sldId id="356" r:id="rId49"/>
    <p:sldId id="357" r:id="rId50"/>
    <p:sldId id="358" r:id="rId51"/>
    <p:sldId id="359" r:id="rId52"/>
    <p:sldId id="381" r:id="rId53"/>
    <p:sldId id="382" r:id="rId54"/>
    <p:sldId id="383" r:id="rId55"/>
    <p:sldId id="384" r:id="rId56"/>
    <p:sldId id="385" r:id="rId57"/>
    <p:sldId id="321" r:id="rId58"/>
    <p:sldId id="323" r:id="rId59"/>
    <p:sldId id="329" r:id="rId60"/>
    <p:sldId id="386" r:id="rId61"/>
    <p:sldId id="387" r:id="rId62"/>
    <p:sldId id="364" r:id="rId63"/>
    <p:sldId id="365" r:id="rId64"/>
  </p:sldIdLst>
  <p:sldSz cx="12192000" cy="6858000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ECFF"/>
    <a:srgbClr val="FFCCCC"/>
    <a:srgbClr val="FF7C80"/>
    <a:srgbClr val="CCFFCC"/>
    <a:srgbClr val="66FF99"/>
    <a:srgbClr val="CCFF99"/>
    <a:srgbClr val="FFCC66"/>
    <a:srgbClr val="FF99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4624" autoAdjust="0"/>
  </p:normalViewPr>
  <p:slideViewPr>
    <p:cSldViewPr snapToGrid="0">
      <p:cViewPr varScale="1">
        <p:scale>
          <a:sx n="83" d="100"/>
          <a:sy n="83" d="100"/>
        </p:scale>
        <p:origin x="6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158C6-68CA-4A39-B8CA-CFDD5F5C6376}" type="doc">
      <dgm:prSet loTypeId="urn:microsoft.com/office/officeart/2005/8/layout/chevron2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D07DE0A7-822B-492F-B58A-20060484E327}">
      <dgm:prSet phldrT="[ข้อความ]" custT="1"/>
      <dgm:spPr/>
      <dgm:t>
        <a:bodyPr/>
        <a:lstStyle/>
        <a:p>
          <a:r>
            <a:rPr lang="th-TH" sz="20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rPr>
            <a:t>1</a:t>
          </a:r>
        </a:p>
      </dgm:t>
    </dgm:pt>
    <dgm:pt modelId="{A4A02FAB-7A31-43AB-9ACA-CB316B930B7B}" type="parTrans" cxnId="{ADA4884B-7E4C-484D-87A5-E7D679D2F71E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816C5196-43D5-403A-A6F7-B18A7F25AF2E}" type="sibTrans" cxnId="{ADA4884B-7E4C-484D-87A5-E7D679D2F71E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CA8C0B74-273A-4F1D-8FD2-FCADB92D76F0}">
      <dgm:prSet phldrT="[ข้อความ]" custT="1"/>
      <dgm:spPr/>
      <dgm:t>
        <a:bodyPr/>
        <a:lstStyle/>
        <a:p>
          <a:r>
            <a:rPr lang="th-TH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IT๙" pitchFamily="34" charset="-34"/>
              <a:ea typeface="+mn-ea"/>
              <a:cs typeface="TH SarabunIT๙" pitchFamily="34" charset="-34"/>
            </a:rPr>
            <a:t>การประกาศสงวนหวงห้ามไว้ใช้ในราชการ</a:t>
          </a:r>
          <a:endParaRPr lang="th-TH" sz="2000" b="1" dirty="0">
            <a:latin typeface="TH SarabunIT๙" pitchFamily="34" charset="-34"/>
            <a:cs typeface="TH SarabunIT๙" pitchFamily="34" charset="-34"/>
          </a:endParaRPr>
        </a:p>
      </dgm:t>
    </dgm:pt>
    <dgm:pt modelId="{13FE8927-6350-4F6C-A38E-FC0804D37014}" type="parTrans" cxnId="{8C46E0CC-024D-415C-8682-0AFBCB684B15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A71CA2E9-EA5F-4847-9185-BB5A76B60236}" type="sibTrans" cxnId="{8C46E0CC-024D-415C-8682-0AFBCB684B15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5268D51F-B83A-4C92-8AB2-360D939F6853}">
      <dgm:prSet phldrT="[ข้อความ]" custT="1"/>
      <dgm:spPr/>
      <dgm:t>
        <a:bodyPr/>
        <a:lstStyle/>
        <a:p>
          <a:r>
            <a:rPr lang="th-TH" sz="20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rPr>
            <a:t>2</a:t>
          </a:r>
        </a:p>
      </dgm:t>
    </dgm:pt>
    <dgm:pt modelId="{B8D63FEA-30F6-4C39-A0C5-84D18FBE6E1C}" type="parTrans" cxnId="{466CA5D2-B547-4D61-8F8D-D8B1A030B4E5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4482452D-C9E6-4307-9CAD-EAE2D58C1C55}" type="sibTrans" cxnId="{466CA5D2-B547-4D61-8F8D-D8B1A030B4E5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8A4BA8A3-461C-4DB8-952F-6C8C44FE561E}">
      <dgm:prSet phldrT="[ข้อความ]" custT="1"/>
      <dgm:spPr/>
      <dgm:t>
        <a:bodyPr/>
        <a:lstStyle/>
        <a:p>
          <a:r>
            <a:rPr lang="th-TH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IT๙" pitchFamily="34" charset="-34"/>
              <a:ea typeface="+mn-ea"/>
              <a:cs typeface="TH SarabunIT๙" pitchFamily="34" charset="-34"/>
            </a:rPr>
            <a:t>ตกเป็นของรัฐเนื่องจากค้างชำระภาษีอากร</a:t>
          </a:r>
          <a:endParaRPr lang="th-TH" sz="2000" b="1" dirty="0">
            <a:latin typeface="TH SarabunIT๙" pitchFamily="34" charset="-34"/>
            <a:cs typeface="TH SarabunIT๙" pitchFamily="34" charset="-34"/>
          </a:endParaRPr>
        </a:p>
      </dgm:t>
    </dgm:pt>
    <dgm:pt modelId="{FC76282B-1FCF-4D86-9A66-3D8C9776595B}" type="parTrans" cxnId="{6B705779-A33D-4A4E-8F7B-F9BE294B5AD8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48D07ECC-BE40-4FA3-B3EC-50CFA216E06A}" type="sibTrans" cxnId="{6B705779-A33D-4A4E-8F7B-F9BE294B5AD8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9CF579D5-C3EA-490A-A369-D761FF393B58}">
      <dgm:prSet phldrT="[ข้อความ]" custT="1"/>
      <dgm:spPr/>
      <dgm:t>
        <a:bodyPr/>
        <a:lstStyle/>
        <a:p>
          <a:r>
            <a:rPr lang="th-TH" sz="20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rPr>
            <a:t>3</a:t>
          </a:r>
          <a:r>
            <a:rPr lang="th-TH" sz="2000" b="1" dirty="0">
              <a:latin typeface="TH SarabunIT๙" pitchFamily="34" charset="-34"/>
              <a:cs typeface="TH SarabunIT๙" pitchFamily="34" charset="-34"/>
            </a:rPr>
            <a:t>   </a:t>
          </a:r>
        </a:p>
      </dgm:t>
    </dgm:pt>
    <dgm:pt modelId="{6EB602D9-EB01-45AC-8B09-70F98ABA8020}" type="parTrans" cxnId="{08B70E0D-545E-44DE-9108-980088930813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9BBC574F-5150-46FB-A1A1-698D11F3DE89}" type="sibTrans" cxnId="{08B70E0D-545E-44DE-9108-980088930813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36F4301A-0A34-4573-870B-AA345F28D75C}">
      <dgm:prSet phldrT="[ข้อความ]" custT="1"/>
      <dgm:spPr/>
      <dgm:t>
        <a:bodyPr/>
        <a:lstStyle/>
        <a:p>
          <a:r>
            <a:rPr lang="th-TH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IT๙" pitchFamily="34" charset="-34"/>
              <a:ea typeface="+mn-ea"/>
              <a:cs typeface="TH SarabunIT๙" pitchFamily="34" charset="-34"/>
            </a:rPr>
            <a:t>โดยผลของกฎหมาย</a:t>
          </a:r>
          <a:endParaRPr lang="th-TH" sz="2000" b="1" dirty="0">
            <a:latin typeface="TH SarabunIT๙" pitchFamily="34" charset="-34"/>
            <a:cs typeface="TH SarabunIT๙" pitchFamily="34" charset="-34"/>
          </a:endParaRPr>
        </a:p>
      </dgm:t>
    </dgm:pt>
    <dgm:pt modelId="{418F5C89-8E3C-4CA5-A61A-352DF85EE204}" type="parTrans" cxnId="{31FF4865-B36F-4CA6-BA83-47939CB9468C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5F680133-2AB0-4D27-8C33-DAD5DF2FD778}" type="sibTrans" cxnId="{31FF4865-B36F-4CA6-BA83-47939CB9468C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D6172778-7082-4BCC-907F-C34B7648BC01}">
      <dgm:prSet phldrT="[ข้อความ]" custT="1"/>
      <dgm:spPr/>
      <dgm:t>
        <a:bodyPr/>
        <a:lstStyle/>
        <a:p>
          <a:r>
            <a:rPr lang="th-TH" sz="2000" b="1" dirty="0">
              <a:latin typeface="TH SarabunIT๙" pitchFamily="34" charset="-34"/>
              <a:cs typeface="TH SarabunIT๙" pitchFamily="34" charset="-34"/>
            </a:rPr>
            <a:t>5</a:t>
          </a:r>
        </a:p>
      </dgm:t>
    </dgm:pt>
    <dgm:pt modelId="{152B2C37-B9CE-42E4-960D-13EB2E3F7C8D}" type="parTrans" cxnId="{1F3EDA28-3F99-4E13-9ABD-74058A2A313E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753F56DF-F945-4A11-9927-3C33FAA12823}" type="sibTrans" cxnId="{1F3EDA28-3F99-4E13-9ABD-74058A2A313E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AB53E4B1-DA91-4CB9-95CE-C58405E2B0B2}">
      <dgm:prSet phldrT="[ข้อความ]" custT="1"/>
      <dgm:spPr/>
      <dgm:t>
        <a:bodyPr/>
        <a:lstStyle/>
        <a:p>
          <a:r>
            <a:rPr lang="th-TH" sz="2000" b="1" dirty="0">
              <a:latin typeface="TH SarabunIT๙" pitchFamily="34" charset="-34"/>
              <a:cs typeface="TH SarabunIT๙" pitchFamily="34" charset="-34"/>
            </a:rPr>
            <a:t>4</a:t>
          </a:r>
        </a:p>
      </dgm:t>
    </dgm:pt>
    <dgm:pt modelId="{4F546734-E287-47E2-88AE-4061DE56DF43}" type="parTrans" cxnId="{66DFF72D-F6A6-42A7-95F2-514072C5FE45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F041C2F6-FEE3-473A-A476-3457D5F06CC2}" type="sibTrans" cxnId="{66DFF72D-F6A6-42A7-95F2-514072C5FE45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66947524-6ED4-4953-B147-CBA3ACF57E4E}">
      <dgm:prSet custT="1"/>
      <dgm:spPr/>
      <dgm:t>
        <a:bodyPr/>
        <a:lstStyle/>
        <a:p>
          <a:r>
            <a:rPr lang="th-TH" sz="20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IT๙" pitchFamily="34" charset="-34"/>
              <a:ea typeface="+mn-ea"/>
              <a:cs typeface="TH SarabunIT๙" pitchFamily="34" charset="-34"/>
            </a:rPr>
            <a:t>โดยคำพิพากษาของศาล</a:t>
          </a:r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EF8C8CBF-B706-4D64-9150-C5FAACD7B0A8}" type="parTrans" cxnId="{7B423DAF-0C23-4A9B-BBA7-11D757D6FF6A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F999BAA4-347B-4B7B-AEF7-B3A202620900}" type="sibTrans" cxnId="{7B423DAF-0C23-4A9B-BBA7-11D757D6FF6A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B0E258A6-92C5-49CE-A098-E3B0740DA4D8}">
      <dgm:prSet custT="1"/>
      <dgm:spPr/>
      <dgm:t>
        <a:bodyPr/>
        <a:lstStyle/>
        <a:p>
          <a:r>
            <a:rPr lang="th-TH" sz="20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IT๙" pitchFamily="34" charset="-34"/>
              <a:ea typeface="+mn-ea"/>
              <a:cs typeface="TH SarabunIT๙" pitchFamily="34" charset="-34"/>
            </a:rPr>
            <a:t>โดยการเวนคืน</a:t>
          </a:r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98682F1C-2BF8-4A3D-9D23-8BB76D531268}" type="parTrans" cxnId="{746BD2E7-3976-4DF5-961B-2EBCAD72A1B1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E2EA0B0E-E071-469D-96FD-96DD47708514}" type="sibTrans" cxnId="{746BD2E7-3976-4DF5-961B-2EBCAD72A1B1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EA04A9E7-5BED-4702-BF2A-FE2513B9E926}" type="pres">
      <dgm:prSet presAssocID="{8EB158C6-68CA-4A39-B8CA-CFDD5F5C6376}" presName="linearFlow" presStyleCnt="0">
        <dgm:presLayoutVars>
          <dgm:dir/>
          <dgm:animLvl val="lvl"/>
          <dgm:resizeHandles val="exact"/>
        </dgm:presLayoutVars>
      </dgm:prSet>
      <dgm:spPr/>
    </dgm:pt>
    <dgm:pt modelId="{E208978C-D9C4-4AB4-9D68-7F48AF3E1889}" type="pres">
      <dgm:prSet presAssocID="{D07DE0A7-822B-492F-B58A-20060484E327}" presName="composite" presStyleCnt="0"/>
      <dgm:spPr/>
    </dgm:pt>
    <dgm:pt modelId="{B6973F0F-CAD2-4C87-97B1-D4D2B8C26B41}" type="pres">
      <dgm:prSet presAssocID="{D07DE0A7-822B-492F-B58A-20060484E327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9CECEEB6-4A26-4E41-A1E4-A58D175F7426}" type="pres">
      <dgm:prSet presAssocID="{D07DE0A7-822B-492F-B58A-20060484E327}" presName="descendantText" presStyleLbl="alignAcc1" presStyleIdx="0" presStyleCnt="5" custLinFactNeighborY="-2117">
        <dgm:presLayoutVars>
          <dgm:bulletEnabled val="1"/>
        </dgm:presLayoutVars>
      </dgm:prSet>
      <dgm:spPr/>
    </dgm:pt>
    <dgm:pt modelId="{D27D8583-6FC1-4289-8194-7AE5F7D5CC1E}" type="pres">
      <dgm:prSet presAssocID="{816C5196-43D5-403A-A6F7-B18A7F25AF2E}" presName="sp" presStyleCnt="0"/>
      <dgm:spPr/>
    </dgm:pt>
    <dgm:pt modelId="{505E3E09-90AE-4C61-A3CE-F9FED55B4C3E}" type="pres">
      <dgm:prSet presAssocID="{5268D51F-B83A-4C92-8AB2-360D939F6853}" presName="composite" presStyleCnt="0"/>
      <dgm:spPr/>
    </dgm:pt>
    <dgm:pt modelId="{2ECC8D98-2520-432C-81E7-C55EDB963DAA}" type="pres">
      <dgm:prSet presAssocID="{5268D51F-B83A-4C92-8AB2-360D939F6853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706193B0-C850-404E-82A8-F017E80D7B59}" type="pres">
      <dgm:prSet presAssocID="{5268D51F-B83A-4C92-8AB2-360D939F6853}" presName="descendantText" presStyleLbl="alignAcc1" presStyleIdx="1" presStyleCnt="5">
        <dgm:presLayoutVars>
          <dgm:bulletEnabled val="1"/>
        </dgm:presLayoutVars>
      </dgm:prSet>
      <dgm:spPr/>
    </dgm:pt>
    <dgm:pt modelId="{F61DDC82-96A9-4DCD-8374-51B6F8D1DFB5}" type="pres">
      <dgm:prSet presAssocID="{4482452D-C9E6-4307-9CAD-EAE2D58C1C55}" presName="sp" presStyleCnt="0"/>
      <dgm:spPr/>
    </dgm:pt>
    <dgm:pt modelId="{91432927-3EEF-47A0-8BE7-87618CD43555}" type="pres">
      <dgm:prSet presAssocID="{9CF579D5-C3EA-490A-A369-D761FF393B58}" presName="composite" presStyleCnt="0"/>
      <dgm:spPr/>
    </dgm:pt>
    <dgm:pt modelId="{4ADC7536-6786-45B9-B29F-257E95EA93DA}" type="pres">
      <dgm:prSet presAssocID="{9CF579D5-C3EA-490A-A369-D761FF393B58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A8F65966-31CE-404D-A94C-CC491607F1FA}" type="pres">
      <dgm:prSet presAssocID="{9CF579D5-C3EA-490A-A369-D761FF393B58}" presName="descendantText" presStyleLbl="alignAcc1" presStyleIdx="2" presStyleCnt="5">
        <dgm:presLayoutVars>
          <dgm:bulletEnabled val="1"/>
        </dgm:presLayoutVars>
      </dgm:prSet>
      <dgm:spPr/>
    </dgm:pt>
    <dgm:pt modelId="{05F18240-B2C5-45D6-9951-32D88D7C68F4}" type="pres">
      <dgm:prSet presAssocID="{9BBC574F-5150-46FB-A1A1-698D11F3DE89}" presName="sp" presStyleCnt="0"/>
      <dgm:spPr/>
    </dgm:pt>
    <dgm:pt modelId="{5EB47338-880F-454E-872D-3988A92B626A}" type="pres">
      <dgm:prSet presAssocID="{AB53E4B1-DA91-4CB9-95CE-C58405E2B0B2}" presName="composite" presStyleCnt="0"/>
      <dgm:spPr/>
    </dgm:pt>
    <dgm:pt modelId="{44027851-9D05-49E6-829F-C0A167CD2C1E}" type="pres">
      <dgm:prSet presAssocID="{AB53E4B1-DA91-4CB9-95CE-C58405E2B0B2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0122A959-DF11-4849-AD89-F1087A553016}" type="pres">
      <dgm:prSet presAssocID="{AB53E4B1-DA91-4CB9-95CE-C58405E2B0B2}" presName="descendantText" presStyleLbl="alignAcc1" presStyleIdx="3" presStyleCnt="5">
        <dgm:presLayoutVars>
          <dgm:bulletEnabled val="1"/>
        </dgm:presLayoutVars>
      </dgm:prSet>
      <dgm:spPr/>
    </dgm:pt>
    <dgm:pt modelId="{F7ADA8F7-C35D-4736-B453-AFC82B523215}" type="pres">
      <dgm:prSet presAssocID="{F041C2F6-FEE3-473A-A476-3457D5F06CC2}" presName="sp" presStyleCnt="0"/>
      <dgm:spPr/>
    </dgm:pt>
    <dgm:pt modelId="{987F4AE2-6AE1-45A0-8517-5706D9191CAC}" type="pres">
      <dgm:prSet presAssocID="{D6172778-7082-4BCC-907F-C34B7648BC01}" presName="composite" presStyleCnt="0"/>
      <dgm:spPr/>
    </dgm:pt>
    <dgm:pt modelId="{063B05D4-3426-4FF4-B982-D170119F22AB}" type="pres">
      <dgm:prSet presAssocID="{D6172778-7082-4BCC-907F-C34B7648BC01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F80D8969-E599-480D-83C9-EDE327BBBFA8}" type="pres">
      <dgm:prSet presAssocID="{D6172778-7082-4BCC-907F-C34B7648BC01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66D08200-6832-47C0-94B2-53A670C4B350}" type="presOf" srcId="{AB53E4B1-DA91-4CB9-95CE-C58405E2B0B2}" destId="{44027851-9D05-49E6-829F-C0A167CD2C1E}" srcOrd="0" destOrd="0" presId="urn:microsoft.com/office/officeart/2005/8/layout/chevron2"/>
    <dgm:cxn modelId="{08B70E0D-545E-44DE-9108-980088930813}" srcId="{8EB158C6-68CA-4A39-B8CA-CFDD5F5C6376}" destId="{9CF579D5-C3EA-490A-A369-D761FF393B58}" srcOrd="2" destOrd="0" parTransId="{6EB602D9-EB01-45AC-8B09-70F98ABA8020}" sibTransId="{9BBC574F-5150-46FB-A1A1-698D11F3DE89}"/>
    <dgm:cxn modelId="{1F3EDA28-3F99-4E13-9ABD-74058A2A313E}" srcId="{8EB158C6-68CA-4A39-B8CA-CFDD5F5C6376}" destId="{D6172778-7082-4BCC-907F-C34B7648BC01}" srcOrd="4" destOrd="0" parTransId="{152B2C37-B9CE-42E4-960D-13EB2E3F7C8D}" sibTransId="{753F56DF-F945-4A11-9927-3C33FAA12823}"/>
    <dgm:cxn modelId="{66DFF72D-F6A6-42A7-95F2-514072C5FE45}" srcId="{8EB158C6-68CA-4A39-B8CA-CFDD5F5C6376}" destId="{AB53E4B1-DA91-4CB9-95CE-C58405E2B0B2}" srcOrd="3" destOrd="0" parTransId="{4F546734-E287-47E2-88AE-4061DE56DF43}" sibTransId="{F041C2F6-FEE3-473A-A476-3457D5F06CC2}"/>
    <dgm:cxn modelId="{05661537-C3B5-4711-8F13-F8AAAB8E7C1C}" type="presOf" srcId="{D07DE0A7-822B-492F-B58A-20060484E327}" destId="{B6973F0F-CAD2-4C87-97B1-D4D2B8C26B41}" srcOrd="0" destOrd="0" presId="urn:microsoft.com/office/officeart/2005/8/layout/chevron2"/>
    <dgm:cxn modelId="{A0E3D842-F864-446F-A094-3E4F6A4A1C5B}" type="presOf" srcId="{CA8C0B74-273A-4F1D-8FD2-FCADB92D76F0}" destId="{9CECEEB6-4A26-4E41-A1E4-A58D175F7426}" srcOrd="0" destOrd="0" presId="urn:microsoft.com/office/officeart/2005/8/layout/chevron2"/>
    <dgm:cxn modelId="{31FF4865-B36F-4CA6-BA83-47939CB9468C}" srcId="{D6172778-7082-4BCC-907F-C34B7648BC01}" destId="{36F4301A-0A34-4573-870B-AA345F28D75C}" srcOrd="0" destOrd="0" parTransId="{418F5C89-8E3C-4CA5-A61A-352DF85EE204}" sibTransId="{5F680133-2AB0-4D27-8C33-DAD5DF2FD778}"/>
    <dgm:cxn modelId="{7C1D5645-C443-4220-9E6B-F199ADE53EED}" type="presOf" srcId="{B0E258A6-92C5-49CE-A098-E3B0740DA4D8}" destId="{0122A959-DF11-4849-AD89-F1087A553016}" srcOrd="0" destOrd="0" presId="urn:microsoft.com/office/officeart/2005/8/layout/chevron2"/>
    <dgm:cxn modelId="{7BB19A67-54D6-42C4-855A-E76CA561B7AE}" type="presOf" srcId="{D6172778-7082-4BCC-907F-C34B7648BC01}" destId="{063B05D4-3426-4FF4-B982-D170119F22AB}" srcOrd="0" destOrd="0" presId="urn:microsoft.com/office/officeart/2005/8/layout/chevron2"/>
    <dgm:cxn modelId="{ADA4884B-7E4C-484D-87A5-E7D679D2F71E}" srcId="{8EB158C6-68CA-4A39-B8CA-CFDD5F5C6376}" destId="{D07DE0A7-822B-492F-B58A-20060484E327}" srcOrd="0" destOrd="0" parTransId="{A4A02FAB-7A31-43AB-9ACA-CB316B930B7B}" sibTransId="{816C5196-43D5-403A-A6F7-B18A7F25AF2E}"/>
    <dgm:cxn modelId="{6B705779-A33D-4A4E-8F7B-F9BE294B5AD8}" srcId="{5268D51F-B83A-4C92-8AB2-360D939F6853}" destId="{8A4BA8A3-461C-4DB8-952F-6C8C44FE561E}" srcOrd="0" destOrd="0" parTransId="{FC76282B-1FCF-4D86-9A66-3D8C9776595B}" sibTransId="{48D07ECC-BE40-4FA3-B3EC-50CFA216E06A}"/>
    <dgm:cxn modelId="{A044AA92-A347-4435-BF5D-AAA67B19AA8A}" type="presOf" srcId="{36F4301A-0A34-4573-870B-AA345F28D75C}" destId="{F80D8969-E599-480D-83C9-EDE327BBBFA8}" srcOrd="0" destOrd="0" presId="urn:microsoft.com/office/officeart/2005/8/layout/chevron2"/>
    <dgm:cxn modelId="{77EE6893-DC19-42C0-880A-FBD9C7524C59}" type="presOf" srcId="{9CF579D5-C3EA-490A-A369-D761FF393B58}" destId="{4ADC7536-6786-45B9-B29F-257E95EA93DA}" srcOrd="0" destOrd="0" presId="urn:microsoft.com/office/officeart/2005/8/layout/chevron2"/>
    <dgm:cxn modelId="{F33630A3-A945-4750-BF36-47D165628A79}" type="presOf" srcId="{8A4BA8A3-461C-4DB8-952F-6C8C44FE561E}" destId="{706193B0-C850-404E-82A8-F017E80D7B59}" srcOrd="0" destOrd="0" presId="urn:microsoft.com/office/officeart/2005/8/layout/chevron2"/>
    <dgm:cxn modelId="{B57E2EAC-FEC5-4751-A513-FC89F190FAA3}" type="presOf" srcId="{8EB158C6-68CA-4A39-B8CA-CFDD5F5C6376}" destId="{EA04A9E7-5BED-4702-BF2A-FE2513B9E926}" srcOrd="0" destOrd="0" presId="urn:microsoft.com/office/officeart/2005/8/layout/chevron2"/>
    <dgm:cxn modelId="{1B4891AE-AC9D-4828-8877-94A4696308B4}" type="presOf" srcId="{5268D51F-B83A-4C92-8AB2-360D939F6853}" destId="{2ECC8D98-2520-432C-81E7-C55EDB963DAA}" srcOrd="0" destOrd="0" presId="urn:microsoft.com/office/officeart/2005/8/layout/chevron2"/>
    <dgm:cxn modelId="{7B423DAF-0C23-4A9B-BBA7-11D757D6FF6A}" srcId="{9CF579D5-C3EA-490A-A369-D761FF393B58}" destId="{66947524-6ED4-4953-B147-CBA3ACF57E4E}" srcOrd="0" destOrd="0" parTransId="{EF8C8CBF-B706-4D64-9150-C5FAACD7B0A8}" sibTransId="{F999BAA4-347B-4B7B-AEF7-B3A202620900}"/>
    <dgm:cxn modelId="{8C46E0CC-024D-415C-8682-0AFBCB684B15}" srcId="{D07DE0A7-822B-492F-B58A-20060484E327}" destId="{CA8C0B74-273A-4F1D-8FD2-FCADB92D76F0}" srcOrd="0" destOrd="0" parTransId="{13FE8927-6350-4F6C-A38E-FC0804D37014}" sibTransId="{A71CA2E9-EA5F-4847-9185-BB5A76B60236}"/>
    <dgm:cxn modelId="{466CA5D2-B547-4D61-8F8D-D8B1A030B4E5}" srcId="{8EB158C6-68CA-4A39-B8CA-CFDD5F5C6376}" destId="{5268D51F-B83A-4C92-8AB2-360D939F6853}" srcOrd="1" destOrd="0" parTransId="{B8D63FEA-30F6-4C39-A0C5-84D18FBE6E1C}" sibTransId="{4482452D-C9E6-4307-9CAD-EAE2D58C1C55}"/>
    <dgm:cxn modelId="{746BD2E7-3976-4DF5-961B-2EBCAD72A1B1}" srcId="{AB53E4B1-DA91-4CB9-95CE-C58405E2B0B2}" destId="{B0E258A6-92C5-49CE-A098-E3B0740DA4D8}" srcOrd="0" destOrd="0" parTransId="{98682F1C-2BF8-4A3D-9D23-8BB76D531268}" sibTransId="{E2EA0B0E-E071-469D-96FD-96DD47708514}"/>
    <dgm:cxn modelId="{695758FA-8A67-425E-83E5-87526C805806}" type="presOf" srcId="{66947524-6ED4-4953-B147-CBA3ACF57E4E}" destId="{A8F65966-31CE-404D-A94C-CC491607F1FA}" srcOrd="0" destOrd="0" presId="urn:microsoft.com/office/officeart/2005/8/layout/chevron2"/>
    <dgm:cxn modelId="{F8C9DAB9-5030-4CE5-938C-228BA1590A33}" type="presParOf" srcId="{EA04A9E7-5BED-4702-BF2A-FE2513B9E926}" destId="{E208978C-D9C4-4AB4-9D68-7F48AF3E1889}" srcOrd="0" destOrd="0" presId="urn:microsoft.com/office/officeart/2005/8/layout/chevron2"/>
    <dgm:cxn modelId="{92F4BC8E-4FE8-4AEF-9B32-4CEB454734B2}" type="presParOf" srcId="{E208978C-D9C4-4AB4-9D68-7F48AF3E1889}" destId="{B6973F0F-CAD2-4C87-97B1-D4D2B8C26B41}" srcOrd="0" destOrd="0" presId="urn:microsoft.com/office/officeart/2005/8/layout/chevron2"/>
    <dgm:cxn modelId="{D176E8D5-8910-4531-B416-7CEEC5D69D73}" type="presParOf" srcId="{E208978C-D9C4-4AB4-9D68-7F48AF3E1889}" destId="{9CECEEB6-4A26-4E41-A1E4-A58D175F7426}" srcOrd="1" destOrd="0" presId="urn:microsoft.com/office/officeart/2005/8/layout/chevron2"/>
    <dgm:cxn modelId="{B3D64558-B7F1-4B7E-8BDE-8D2A857DC501}" type="presParOf" srcId="{EA04A9E7-5BED-4702-BF2A-FE2513B9E926}" destId="{D27D8583-6FC1-4289-8194-7AE5F7D5CC1E}" srcOrd="1" destOrd="0" presId="urn:microsoft.com/office/officeart/2005/8/layout/chevron2"/>
    <dgm:cxn modelId="{374C310B-AA18-491B-B691-79C8047A8203}" type="presParOf" srcId="{EA04A9E7-5BED-4702-BF2A-FE2513B9E926}" destId="{505E3E09-90AE-4C61-A3CE-F9FED55B4C3E}" srcOrd="2" destOrd="0" presId="urn:microsoft.com/office/officeart/2005/8/layout/chevron2"/>
    <dgm:cxn modelId="{1086CA15-C6B0-4DDC-BA02-9C76C132E18F}" type="presParOf" srcId="{505E3E09-90AE-4C61-A3CE-F9FED55B4C3E}" destId="{2ECC8D98-2520-432C-81E7-C55EDB963DAA}" srcOrd="0" destOrd="0" presId="urn:microsoft.com/office/officeart/2005/8/layout/chevron2"/>
    <dgm:cxn modelId="{3551BF94-5D52-4D86-9099-026AA62D005E}" type="presParOf" srcId="{505E3E09-90AE-4C61-A3CE-F9FED55B4C3E}" destId="{706193B0-C850-404E-82A8-F017E80D7B59}" srcOrd="1" destOrd="0" presId="urn:microsoft.com/office/officeart/2005/8/layout/chevron2"/>
    <dgm:cxn modelId="{F21EF09B-CDE5-4AB7-8D0D-A56732574107}" type="presParOf" srcId="{EA04A9E7-5BED-4702-BF2A-FE2513B9E926}" destId="{F61DDC82-96A9-4DCD-8374-51B6F8D1DFB5}" srcOrd="3" destOrd="0" presId="urn:microsoft.com/office/officeart/2005/8/layout/chevron2"/>
    <dgm:cxn modelId="{5CD2BB15-3A0B-45A1-AA0F-3CFA9D3E5ED1}" type="presParOf" srcId="{EA04A9E7-5BED-4702-BF2A-FE2513B9E926}" destId="{91432927-3EEF-47A0-8BE7-87618CD43555}" srcOrd="4" destOrd="0" presId="urn:microsoft.com/office/officeart/2005/8/layout/chevron2"/>
    <dgm:cxn modelId="{97F7D3DA-27B5-4A8A-BE7D-50FA50583DCD}" type="presParOf" srcId="{91432927-3EEF-47A0-8BE7-87618CD43555}" destId="{4ADC7536-6786-45B9-B29F-257E95EA93DA}" srcOrd="0" destOrd="0" presId="urn:microsoft.com/office/officeart/2005/8/layout/chevron2"/>
    <dgm:cxn modelId="{9A1EEFB8-730A-42A3-B294-D02B65C26777}" type="presParOf" srcId="{91432927-3EEF-47A0-8BE7-87618CD43555}" destId="{A8F65966-31CE-404D-A94C-CC491607F1FA}" srcOrd="1" destOrd="0" presId="urn:microsoft.com/office/officeart/2005/8/layout/chevron2"/>
    <dgm:cxn modelId="{8A04B8F3-351F-40A9-9879-5744DDCB5320}" type="presParOf" srcId="{EA04A9E7-5BED-4702-BF2A-FE2513B9E926}" destId="{05F18240-B2C5-45D6-9951-32D88D7C68F4}" srcOrd="5" destOrd="0" presId="urn:microsoft.com/office/officeart/2005/8/layout/chevron2"/>
    <dgm:cxn modelId="{82ED42CA-19FD-4379-9215-D61D15709E2D}" type="presParOf" srcId="{EA04A9E7-5BED-4702-BF2A-FE2513B9E926}" destId="{5EB47338-880F-454E-872D-3988A92B626A}" srcOrd="6" destOrd="0" presId="urn:microsoft.com/office/officeart/2005/8/layout/chevron2"/>
    <dgm:cxn modelId="{6860E4B1-D05E-4271-BF2D-9E3A393A5752}" type="presParOf" srcId="{5EB47338-880F-454E-872D-3988A92B626A}" destId="{44027851-9D05-49E6-829F-C0A167CD2C1E}" srcOrd="0" destOrd="0" presId="urn:microsoft.com/office/officeart/2005/8/layout/chevron2"/>
    <dgm:cxn modelId="{2812CF1C-F9F1-4D68-A2D8-C4766E224C15}" type="presParOf" srcId="{5EB47338-880F-454E-872D-3988A92B626A}" destId="{0122A959-DF11-4849-AD89-F1087A553016}" srcOrd="1" destOrd="0" presId="urn:microsoft.com/office/officeart/2005/8/layout/chevron2"/>
    <dgm:cxn modelId="{9C9ED7EC-2670-4E1D-AA1D-B53779DFE6EF}" type="presParOf" srcId="{EA04A9E7-5BED-4702-BF2A-FE2513B9E926}" destId="{F7ADA8F7-C35D-4736-B453-AFC82B523215}" srcOrd="7" destOrd="0" presId="urn:microsoft.com/office/officeart/2005/8/layout/chevron2"/>
    <dgm:cxn modelId="{EFC84AE7-71A2-4EE4-A385-5411A0709E28}" type="presParOf" srcId="{EA04A9E7-5BED-4702-BF2A-FE2513B9E926}" destId="{987F4AE2-6AE1-45A0-8517-5706D9191CAC}" srcOrd="8" destOrd="0" presId="urn:microsoft.com/office/officeart/2005/8/layout/chevron2"/>
    <dgm:cxn modelId="{993657CD-D6B6-4582-BCBC-3A13EF83C786}" type="presParOf" srcId="{987F4AE2-6AE1-45A0-8517-5706D9191CAC}" destId="{063B05D4-3426-4FF4-B982-D170119F22AB}" srcOrd="0" destOrd="0" presId="urn:microsoft.com/office/officeart/2005/8/layout/chevron2"/>
    <dgm:cxn modelId="{712C67C6-AC06-4812-B26C-CB3E0AF39644}" type="presParOf" srcId="{987F4AE2-6AE1-45A0-8517-5706D9191CAC}" destId="{F80D8969-E599-480D-83C9-EDE327BBBF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158C6-68CA-4A39-B8CA-CFDD5F5C6376}" type="doc">
      <dgm:prSet loTypeId="urn:microsoft.com/office/officeart/2005/8/layout/chevron2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th-TH"/>
        </a:p>
      </dgm:t>
    </dgm:pt>
    <dgm:pt modelId="{D07DE0A7-822B-492F-B58A-20060484E327}">
      <dgm:prSet phldrT="[ข้อความ]" custT="1"/>
      <dgm:spPr/>
      <dgm:t>
        <a:bodyPr/>
        <a:lstStyle/>
        <a:p>
          <a:r>
            <a:rPr lang="th-TH" sz="2000" b="1" dirty="0">
              <a:latin typeface="TH SarabunIT๙" pitchFamily="34" charset="-34"/>
              <a:cs typeface="TH SarabunIT๙" pitchFamily="34" charset="-34"/>
            </a:rPr>
            <a:t>6</a:t>
          </a:r>
        </a:p>
      </dgm:t>
    </dgm:pt>
    <dgm:pt modelId="{A4A02FAB-7A31-43AB-9ACA-CB316B930B7B}" type="parTrans" cxnId="{ADA4884B-7E4C-484D-87A5-E7D679D2F71E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816C5196-43D5-403A-A6F7-B18A7F25AF2E}" type="sibTrans" cxnId="{ADA4884B-7E4C-484D-87A5-E7D679D2F71E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CA8C0B74-273A-4F1D-8FD2-FCADB92D76F0}">
      <dgm:prSet phldrT="[ข้อความ]" custT="1"/>
      <dgm:spPr/>
      <dgm:t>
        <a:bodyPr/>
        <a:lstStyle/>
        <a:p>
          <a:r>
            <a:rPr lang="th-TH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IT๙" pitchFamily="34" charset="-34"/>
              <a:ea typeface="+mn-ea"/>
              <a:cs typeface="TH SarabunIT๙" pitchFamily="34" charset="-34"/>
            </a:rPr>
            <a:t>โดยกฎหมายพิเศษ</a:t>
          </a:r>
          <a:endParaRPr lang="th-TH" sz="2000" b="1" dirty="0">
            <a:latin typeface="TH SarabunIT๙" pitchFamily="34" charset="-34"/>
            <a:cs typeface="TH SarabunIT๙" pitchFamily="34" charset="-34"/>
          </a:endParaRPr>
        </a:p>
      </dgm:t>
    </dgm:pt>
    <dgm:pt modelId="{13FE8927-6350-4F6C-A38E-FC0804D37014}" type="parTrans" cxnId="{8C46E0CC-024D-415C-8682-0AFBCB684B15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A71CA2E9-EA5F-4847-9185-BB5A76B60236}" type="sibTrans" cxnId="{8C46E0CC-024D-415C-8682-0AFBCB684B15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5268D51F-B83A-4C92-8AB2-360D939F6853}">
      <dgm:prSet phldrT="[ข้อความ]" custT="1"/>
      <dgm:spPr/>
      <dgm:t>
        <a:bodyPr/>
        <a:lstStyle/>
        <a:p>
          <a:r>
            <a:rPr lang="th-TH" sz="2000" b="1" dirty="0">
              <a:latin typeface="TH SarabunIT๙" pitchFamily="34" charset="-34"/>
              <a:cs typeface="TH SarabunIT๙" pitchFamily="34" charset="-34"/>
            </a:rPr>
            <a:t>7</a:t>
          </a:r>
        </a:p>
      </dgm:t>
    </dgm:pt>
    <dgm:pt modelId="{B8D63FEA-30F6-4C39-A0C5-84D18FBE6E1C}" type="parTrans" cxnId="{466CA5D2-B547-4D61-8F8D-D8B1A030B4E5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4482452D-C9E6-4307-9CAD-EAE2D58C1C55}" type="sibTrans" cxnId="{466CA5D2-B547-4D61-8F8D-D8B1A030B4E5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8A4BA8A3-461C-4DB8-952F-6C8C44FE561E}">
      <dgm:prSet phldrT="[ข้อความ]" custT="1"/>
      <dgm:spPr/>
      <dgm:t>
        <a:bodyPr/>
        <a:lstStyle/>
        <a:p>
          <a:r>
            <a:rPr lang="th-TH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IT๙" pitchFamily="34" charset="-34"/>
              <a:ea typeface="+mn-ea"/>
              <a:cs typeface="TH SarabunIT๙" pitchFamily="34" charset="-34"/>
            </a:rPr>
            <a:t>ที่ดินเหลือจากการเวนคืน</a:t>
          </a:r>
          <a:endParaRPr lang="th-TH" sz="2000" b="1" dirty="0">
            <a:latin typeface="TH SarabunIT๙" pitchFamily="34" charset="-34"/>
            <a:cs typeface="TH SarabunIT๙" pitchFamily="34" charset="-34"/>
          </a:endParaRPr>
        </a:p>
      </dgm:t>
    </dgm:pt>
    <dgm:pt modelId="{FC76282B-1FCF-4D86-9A66-3D8C9776595B}" type="parTrans" cxnId="{6B705779-A33D-4A4E-8F7B-F9BE294B5AD8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48D07ECC-BE40-4FA3-B3EC-50CFA216E06A}" type="sibTrans" cxnId="{6B705779-A33D-4A4E-8F7B-F9BE294B5AD8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9CF579D5-C3EA-490A-A369-D761FF393B58}">
      <dgm:prSet phldrT="[ข้อความ]" custT="1"/>
      <dgm:spPr/>
      <dgm:t>
        <a:bodyPr/>
        <a:lstStyle/>
        <a:p>
          <a:r>
            <a:rPr lang="th-TH" sz="2000" b="1" dirty="0">
              <a:latin typeface="TH SarabunIT๙" pitchFamily="34" charset="-34"/>
              <a:cs typeface="TH SarabunIT๙" pitchFamily="34" charset="-34"/>
            </a:rPr>
            <a:t>8</a:t>
          </a:r>
        </a:p>
      </dgm:t>
    </dgm:pt>
    <dgm:pt modelId="{6EB602D9-EB01-45AC-8B09-70F98ABA8020}" type="parTrans" cxnId="{08B70E0D-545E-44DE-9108-980088930813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9BBC574F-5150-46FB-A1A1-698D11F3DE89}" type="sibTrans" cxnId="{08B70E0D-545E-44DE-9108-980088930813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36F4301A-0A34-4573-870B-AA345F28D75C}">
      <dgm:prSet phldrT="[ข้อความ]" custT="1"/>
      <dgm:spPr/>
      <dgm:t>
        <a:bodyPr/>
        <a:lstStyle/>
        <a:p>
          <a:r>
            <a:rPr lang="th-TH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IT๙" pitchFamily="34" charset="-34"/>
              <a:ea typeface="+mn-ea"/>
              <a:cs typeface="TH SarabunIT๙" pitchFamily="34" charset="-34"/>
            </a:rPr>
            <a:t>โบราณสถาน กำแพงเมือง คูเมือง</a:t>
          </a:r>
          <a:endParaRPr lang="th-TH" sz="2000" b="1" dirty="0">
            <a:latin typeface="TH SarabunIT๙" pitchFamily="34" charset="-34"/>
            <a:cs typeface="TH SarabunIT๙" pitchFamily="34" charset="-34"/>
          </a:endParaRPr>
        </a:p>
      </dgm:t>
    </dgm:pt>
    <dgm:pt modelId="{418F5C89-8E3C-4CA5-A61A-352DF85EE204}" type="parTrans" cxnId="{31FF4865-B36F-4CA6-BA83-47939CB9468C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5F680133-2AB0-4D27-8C33-DAD5DF2FD778}" type="sibTrans" cxnId="{31FF4865-B36F-4CA6-BA83-47939CB9468C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D6172778-7082-4BCC-907F-C34B7648BC01}">
      <dgm:prSet phldrT="[ข้อความ]" custT="1"/>
      <dgm:spPr/>
      <dgm:t>
        <a:bodyPr/>
        <a:lstStyle/>
        <a:p>
          <a:r>
            <a:rPr lang="th-TH" sz="2000" b="1" dirty="0">
              <a:latin typeface="TH SarabunIT๙" pitchFamily="34" charset="-34"/>
              <a:cs typeface="TH SarabunIT๙" pitchFamily="34" charset="-34"/>
            </a:rPr>
            <a:t>10</a:t>
          </a:r>
        </a:p>
      </dgm:t>
    </dgm:pt>
    <dgm:pt modelId="{152B2C37-B9CE-42E4-960D-13EB2E3F7C8D}" type="parTrans" cxnId="{1F3EDA28-3F99-4E13-9ABD-74058A2A313E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753F56DF-F945-4A11-9927-3C33FAA12823}" type="sibTrans" cxnId="{1F3EDA28-3F99-4E13-9ABD-74058A2A313E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AB53E4B1-DA91-4CB9-95CE-C58405E2B0B2}">
      <dgm:prSet phldrT="[ข้อความ]" custT="1"/>
      <dgm:spPr/>
      <dgm:t>
        <a:bodyPr/>
        <a:lstStyle/>
        <a:p>
          <a:r>
            <a:rPr lang="th-TH" sz="2000" b="1" dirty="0">
              <a:latin typeface="TH SarabunIT๙" pitchFamily="34" charset="-34"/>
              <a:cs typeface="TH SarabunIT๙" pitchFamily="34" charset="-34"/>
            </a:rPr>
            <a:t>9</a:t>
          </a:r>
        </a:p>
      </dgm:t>
    </dgm:pt>
    <dgm:pt modelId="{4F546734-E287-47E2-88AE-4061DE56DF43}" type="parTrans" cxnId="{66DFF72D-F6A6-42A7-95F2-514072C5FE45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F041C2F6-FEE3-473A-A476-3457D5F06CC2}" type="sibTrans" cxnId="{66DFF72D-F6A6-42A7-95F2-514072C5FE45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5C2D4EDF-E720-4E2C-9BA3-1BC53844C846}">
      <dgm:prSet custT="1"/>
      <dgm:spPr/>
      <dgm:t>
        <a:bodyPr/>
        <a:lstStyle/>
        <a:p>
          <a:r>
            <a:rPr lang="th-TH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IT๙" pitchFamily="34" charset="-34"/>
              <a:ea typeface="+mn-ea"/>
              <a:cs typeface="TH SarabunIT๙" pitchFamily="34" charset="-34"/>
            </a:rPr>
            <a:t>รัฐบาลซื้อด้วยเงินงบประมาณ</a:t>
          </a:r>
          <a:endParaRPr lang="th-TH" sz="2000" b="1" dirty="0">
            <a:latin typeface="TH SarabunIT๙" pitchFamily="34" charset="-34"/>
            <a:cs typeface="TH SarabunIT๙" pitchFamily="34" charset="-34"/>
          </a:endParaRPr>
        </a:p>
      </dgm:t>
    </dgm:pt>
    <dgm:pt modelId="{8EC259AD-12FE-44A3-B5D2-51C0E186DDC6}" type="parTrans" cxnId="{51DD46A6-AF02-45B5-9840-F73C02544B67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C4AB950A-770A-4820-B0EB-4FE8F7872C66}" type="sibTrans" cxnId="{51DD46A6-AF02-45B5-9840-F73C02544B67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1149F7BC-6B53-4A48-9FB5-B1C82B179BE1}">
      <dgm:prSet custT="1"/>
      <dgm:spPr/>
      <dgm:t>
        <a:bodyPr/>
        <a:lstStyle/>
        <a:p>
          <a:r>
            <a:rPr lang="th-TH" sz="20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IT๙" pitchFamily="34" charset="-34"/>
              <a:ea typeface="+mn-ea"/>
              <a:cs typeface="TH SarabunIT๙" pitchFamily="34" charset="-34"/>
            </a:rPr>
            <a:t>เอกชนยกให้รัฐบาล</a:t>
          </a:r>
          <a:endParaRPr lang="th-TH" sz="2000" b="1" dirty="0">
            <a:latin typeface="TH SarabunIT๙" pitchFamily="34" charset="-34"/>
            <a:cs typeface="TH SarabunIT๙" pitchFamily="34" charset="-34"/>
          </a:endParaRPr>
        </a:p>
      </dgm:t>
    </dgm:pt>
    <dgm:pt modelId="{AB2DE7BD-C85B-479E-9718-3AA60847C844}" type="parTrans" cxnId="{5548C3EE-3898-4E56-9222-9A7843379F5F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5035F94E-38BB-4CD6-921F-FA741440DA40}" type="sibTrans" cxnId="{5548C3EE-3898-4E56-9222-9A7843379F5F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CBEF73C4-D7E2-4010-86EA-11C6E98966FA}">
      <dgm:prSet phldrT="[ข้อความ]" custT="1"/>
      <dgm:spPr/>
      <dgm:t>
        <a:bodyPr/>
        <a:lstStyle/>
        <a:p>
          <a:r>
            <a:rPr lang="th-TH" sz="2000" b="1" dirty="0">
              <a:latin typeface="TH SarabunIT๙" pitchFamily="34" charset="-34"/>
              <a:cs typeface="TH SarabunIT๙" pitchFamily="34" charset="-34"/>
            </a:rPr>
            <a:t>11</a:t>
          </a:r>
        </a:p>
      </dgm:t>
    </dgm:pt>
    <dgm:pt modelId="{1ECFE216-1720-40D4-AE18-3B183686B202}" type="parTrans" cxnId="{E6939389-5727-4F60-9222-526275D4D3DE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782D337F-01A0-40A6-84FF-62E86EFB1CE8}" type="sibTrans" cxnId="{E6939389-5727-4F60-9222-526275D4D3DE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31C88B53-98C2-451F-91B6-7FA18AB1250A}">
      <dgm:prSet custT="1"/>
      <dgm:spPr/>
      <dgm:t>
        <a:bodyPr/>
        <a:lstStyle/>
        <a:p>
          <a:r>
            <a:rPr lang="th-TH" sz="2000" b="1" dirty="0">
              <a:latin typeface="TH SarabunIT๙" pitchFamily="34" charset="-34"/>
              <a:cs typeface="TH SarabunIT๙" pitchFamily="34" charset="-34"/>
            </a:rPr>
            <a:t>โดยเหตุอื่น</a:t>
          </a:r>
        </a:p>
      </dgm:t>
    </dgm:pt>
    <dgm:pt modelId="{4B09188A-5FDC-4B43-A32B-8E7611C9B81E}" type="parTrans" cxnId="{F5B7D707-4112-4554-AD5B-7A16A7CC7607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B4C7F51F-2DB8-449E-A1B7-4A207558684D}" type="sibTrans" cxnId="{F5B7D707-4112-4554-AD5B-7A16A7CC7607}">
      <dgm:prSet/>
      <dgm:spPr/>
      <dgm:t>
        <a:bodyPr/>
        <a:lstStyle/>
        <a:p>
          <a:endParaRPr lang="th-TH" sz="2000" b="1">
            <a:latin typeface="TH SarabunIT๙" pitchFamily="34" charset="-34"/>
            <a:cs typeface="TH SarabunIT๙" pitchFamily="34" charset="-34"/>
          </a:endParaRPr>
        </a:p>
      </dgm:t>
    </dgm:pt>
    <dgm:pt modelId="{EA04A9E7-5BED-4702-BF2A-FE2513B9E926}" type="pres">
      <dgm:prSet presAssocID="{8EB158C6-68CA-4A39-B8CA-CFDD5F5C6376}" presName="linearFlow" presStyleCnt="0">
        <dgm:presLayoutVars>
          <dgm:dir/>
          <dgm:animLvl val="lvl"/>
          <dgm:resizeHandles val="exact"/>
        </dgm:presLayoutVars>
      </dgm:prSet>
      <dgm:spPr/>
    </dgm:pt>
    <dgm:pt modelId="{E208978C-D9C4-4AB4-9D68-7F48AF3E1889}" type="pres">
      <dgm:prSet presAssocID="{D07DE0A7-822B-492F-B58A-20060484E327}" presName="composite" presStyleCnt="0"/>
      <dgm:spPr/>
    </dgm:pt>
    <dgm:pt modelId="{B6973F0F-CAD2-4C87-97B1-D4D2B8C26B41}" type="pres">
      <dgm:prSet presAssocID="{D07DE0A7-822B-492F-B58A-20060484E327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CECEEB6-4A26-4E41-A1E4-A58D175F7426}" type="pres">
      <dgm:prSet presAssocID="{D07DE0A7-822B-492F-B58A-20060484E327}" presName="descendantText" presStyleLbl="alignAcc1" presStyleIdx="0" presStyleCnt="6" custLinFactNeighborY="-2963">
        <dgm:presLayoutVars>
          <dgm:bulletEnabled val="1"/>
        </dgm:presLayoutVars>
      </dgm:prSet>
      <dgm:spPr/>
    </dgm:pt>
    <dgm:pt modelId="{D27D8583-6FC1-4289-8194-7AE5F7D5CC1E}" type="pres">
      <dgm:prSet presAssocID="{816C5196-43D5-403A-A6F7-B18A7F25AF2E}" presName="sp" presStyleCnt="0"/>
      <dgm:spPr/>
    </dgm:pt>
    <dgm:pt modelId="{505E3E09-90AE-4C61-A3CE-F9FED55B4C3E}" type="pres">
      <dgm:prSet presAssocID="{5268D51F-B83A-4C92-8AB2-360D939F6853}" presName="composite" presStyleCnt="0"/>
      <dgm:spPr/>
    </dgm:pt>
    <dgm:pt modelId="{2ECC8D98-2520-432C-81E7-C55EDB963DAA}" type="pres">
      <dgm:prSet presAssocID="{5268D51F-B83A-4C92-8AB2-360D939F6853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706193B0-C850-404E-82A8-F017E80D7B59}" type="pres">
      <dgm:prSet presAssocID="{5268D51F-B83A-4C92-8AB2-360D939F6853}" presName="descendantText" presStyleLbl="alignAcc1" presStyleIdx="1" presStyleCnt="6">
        <dgm:presLayoutVars>
          <dgm:bulletEnabled val="1"/>
        </dgm:presLayoutVars>
      </dgm:prSet>
      <dgm:spPr/>
    </dgm:pt>
    <dgm:pt modelId="{F61DDC82-96A9-4DCD-8374-51B6F8D1DFB5}" type="pres">
      <dgm:prSet presAssocID="{4482452D-C9E6-4307-9CAD-EAE2D58C1C55}" presName="sp" presStyleCnt="0"/>
      <dgm:spPr/>
    </dgm:pt>
    <dgm:pt modelId="{91432927-3EEF-47A0-8BE7-87618CD43555}" type="pres">
      <dgm:prSet presAssocID="{9CF579D5-C3EA-490A-A369-D761FF393B58}" presName="composite" presStyleCnt="0"/>
      <dgm:spPr/>
    </dgm:pt>
    <dgm:pt modelId="{4ADC7536-6786-45B9-B29F-257E95EA93DA}" type="pres">
      <dgm:prSet presAssocID="{9CF579D5-C3EA-490A-A369-D761FF393B58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A8F65966-31CE-404D-A94C-CC491607F1FA}" type="pres">
      <dgm:prSet presAssocID="{9CF579D5-C3EA-490A-A369-D761FF393B58}" presName="descendantText" presStyleLbl="alignAcc1" presStyleIdx="2" presStyleCnt="6">
        <dgm:presLayoutVars>
          <dgm:bulletEnabled val="1"/>
        </dgm:presLayoutVars>
      </dgm:prSet>
      <dgm:spPr/>
    </dgm:pt>
    <dgm:pt modelId="{05F18240-B2C5-45D6-9951-32D88D7C68F4}" type="pres">
      <dgm:prSet presAssocID="{9BBC574F-5150-46FB-A1A1-698D11F3DE89}" presName="sp" presStyleCnt="0"/>
      <dgm:spPr/>
    </dgm:pt>
    <dgm:pt modelId="{5EB47338-880F-454E-872D-3988A92B626A}" type="pres">
      <dgm:prSet presAssocID="{AB53E4B1-DA91-4CB9-95CE-C58405E2B0B2}" presName="composite" presStyleCnt="0"/>
      <dgm:spPr/>
    </dgm:pt>
    <dgm:pt modelId="{44027851-9D05-49E6-829F-C0A167CD2C1E}" type="pres">
      <dgm:prSet presAssocID="{AB53E4B1-DA91-4CB9-95CE-C58405E2B0B2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0122A959-DF11-4849-AD89-F1087A553016}" type="pres">
      <dgm:prSet presAssocID="{AB53E4B1-DA91-4CB9-95CE-C58405E2B0B2}" presName="descendantText" presStyleLbl="alignAcc1" presStyleIdx="3" presStyleCnt="6">
        <dgm:presLayoutVars>
          <dgm:bulletEnabled val="1"/>
        </dgm:presLayoutVars>
      </dgm:prSet>
      <dgm:spPr/>
    </dgm:pt>
    <dgm:pt modelId="{F7ADA8F7-C35D-4736-B453-AFC82B523215}" type="pres">
      <dgm:prSet presAssocID="{F041C2F6-FEE3-473A-A476-3457D5F06CC2}" presName="sp" presStyleCnt="0"/>
      <dgm:spPr/>
    </dgm:pt>
    <dgm:pt modelId="{987F4AE2-6AE1-45A0-8517-5706D9191CAC}" type="pres">
      <dgm:prSet presAssocID="{D6172778-7082-4BCC-907F-C34B7648BC01}" presName="composite" presStyleCnt="0"/>
      <dgm:spPr/>
    </dgm:pt>
    <dgm:pt modelId="{063B05D4-3426-4FF4-B982-D170119F22AB}" type="pres">
      <dgm:prSet presAssocID="{D6172778-7082-4BCC-907F-C34B7648BC01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F80D8969-E599-480D-83C9-EDE327BBBFA8}" type="pres">
      <dgm:prSet presAssocID="{D6172778-7082-4BCC-907F-C34B7648BC01}" presName="descendantText" presStyleLbl="alignAcc1" presStyleIdx="4" presStyleCnt="6">
        <dgm:presLayoutVars>
          <dgm:bulletEnabled val="1"/>
        </dgm:presLayoutVars>
      </dgm:prSet>
      <dgm:spPr/>
    </dgm:pt>
    <dgm:pt modelId="{A0045BFB-8D93-4753-871D-3A77FD470F6B}" type="pres">
      <dgm:prSet presAssocID="{753F56DF-F945-4A11-9927-3C33FAA12823}" presName="sp" presStyleCnt="0"/>
      <dgm:spPr/>
    </dgm:pt>
    <dgm:pt modelId="{935A287D-52A3-45AB-B52C-E9AA143BABE6}" type="pres">
      <dgm:prSet presAssocID="{CBEF73C4-D7E2-4010-86EA-11C6E98966FA}" presName="composite" presStyleCnt="0"/>
      <dgm:spPr/>
    </dgm:pt>
    <dgm:pt modelId="{B063915A-26AA-4FA4-81C1-9A42DB15FCBF}" type="pres">
      <dgm:prSet presAssocID="{CBEF73C4-D7E2-4010-86EA-11C6E98966FA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105EFF6F-828B-4843-A1B1-4D0253AD55E5}" type="pres">
      <dgm:prSet presAssocID="{CBEF73C4-D7E2-4010-86EA-11C6E98966FA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F8338A02-3B4B-4685-941B-D1C7703100E5}" type="presOf" srcId="{CA8C0B74-273A-4F1D-8FD2-FCADB92D76F0}" destId="{9CECEEB6-4A26-4E41-A1E4-A58D175F7426}" srcOrd="0" destOrd="0" presId="urn:microsoft.com/office/officeart/2005/8/layout/chevron2"/>
    <dgm:cxn modelId="{F5B7D707-4112-4554-AD5B-7A16A7CC7607}" srcId="{CBEF73C4-D7E2-4010-86EA-11C6E98966FA}" destId="{31C88B53-98C2-451F-91B6-7FA18AB1250A}" srcOrd="0" destOrd="0" parTransId="{4B09188A-5FDC-4B43-A32B-8E7611C9B81E}" sibTransId="{B4C7F51F-2DB8-449E-A1B7-4A207558684D}"/>
    <dgm:cxn modelId="{AEEC890A-0A25-498B-A380-40D2E293A6FB}" type="presOf" srcId="{1149F7BC-6B53-4A48-9FB5-B1C82B179BE1}" destId="{0122A959-DF11-4849-AD89-F1087A553016}" srcOrd="0" destOrd="0" presId="urn:microsoft.com/office/officeart/2005/8/layout/chevron2"/>
    <dgm:cxn modelId="{08B70E0D-545E-44DE-9108-980088930813}" srcId="{8EB158C6-68CA-4A39-B8CA-CFDD5F5C6376}" destId="{9CF579D5-C3EA-490A-A369-D761FF393B58}" srcOrd="2" destOrd="0" parTransId="{6EB602D9-EB01-45AC-8B09-70F98ABA8020}" sibTransId="{9BBC574F-5150-46FB-A1A1-698D11F3DE89}"/>
    <dgm:cxn modelId="{1F3EDA28-3F99-4E13-9ABD-74058A2A313E}" srcId="{8EB158C6-68CA-4A39-B8CA-CFDD5F5C6376}" destId="{D6172778-7082-4BCC-907F-C34B7648BC01}" srcOrd="4" destOrd="0" parTransId="{152B2C37-B9CE-42E4-960D-13EB2E3F7C8D}" sibTransId="{753F56DF-F945-4A11-9927-3C33FAA12823}"/>
    <dgm:cxn modelId="{66DFF72D-F6A6-42A7-95F2-514072C5FE45}" srcId="{8EB158C6-68CA-4A39-B8CA-CFDD5F5C6376}" destId="{AB53E4B1-DA91-4CB9-95CE-C58405E2B0B2}" srcOrd="3" destOrd="0" parTransId="{4F546734-E287-47E2-88AE-4061DE56DF43}" sibTransId="{F041C2F6-FEE3-473A-A476-3457D5F06CC2}"/>
    <dgm:cxn modelId="{4F20053A-5AD1-4830-85A8-B1F42614B1C2}" type="presOf" srcId="{AB53E4B1-DA91-4CB9-95CE-C58405E2B0B2}" destId="{44027851-9D05-49E6-829F-C0A167CD2C1E}" srcOrd="0" destOrd="0" presId="urn:microsoft.com/office/officeart/2005/8/layout/chevron2"/>
    <dgm:cxn modelId="{4A79023B-66D2-4D8E-B32A-5FCFE359E92E}" type="presOf" srcId="{9CF579D5-C3EA-490A-A369-D761FF393B58}" destId="{4ADC7536-6786-45B9-B29F-257E95EA93DA}" srcOrd="0" destOrd="0" presId="urn:microsoft.com/office/officeart/2005/8/layout/chevron2"/>
    <dgm:cxn modelId="{26B44040-BF09-41C4-B3BD-0E515E75CB2E}" type="presOf" srcId="{D07DE0A7-822B-492F-B58A-20060484E327}" destId="{B6973F0F-CAD2-4C87-97B1-D4D2B8C26B41}" srcOrd="0" destOrd="0" presId="urn:microsoft.com/office/officeart/2005/8/layout/chevron2"/>
    <dgm:cxn modelId="{31FF4865-B36F-4CA6-BA83-47939CB9468C}" srcId="{D6172778-7082-4BCC-907F-C34B7648BC01}" destId="{36F4301A-0A34-4573-870B-AA345F28D75C}" srcOrd="0" destOrd="0" parTransId="{418F5C89-8E3C-4CA5-A61A-352DF85EE204}" sibTransId="{5F680133-2AB0-4D27-8C33-DAD5DF2FD778}"/>
    <dgm:cxn modelId="{BD60F268-3DCA-41D8-A0F4-258EA88D962E}" type="presOf" srcId="{36F4301A-0A34-4573-870B-AA345F28D75C}" destId="{F80D8969-E599-480D-83C9-EDE327BBBFA8}" srcOrd="0" destOrd="0" presId="urn:microsoft.com/office/officeart/2005/8/layout/chevron2"/>
    <dgm:cxn modelId="{ADA4884B-7E4C-484D-87A5-E7D679D2F71E}" srcId="{8EB158C6-68CA-4A39-B8CA-CFDD5F5C6376}" destId="{D07DE0A7-822B-492F-B58A-20060484E327}" srcOrd="0" destOrd="0" parTransId="{A4A02FAB-7A31-43AB-9ACA-CB316B930B7B}" sibTransId="{816C5196-43D5-403A-A6F7-B18A7F25AF2E}"/>
    <dgm:cxn modelId="{6B705779-A33D-4A4E-8F7B-F9BE294B5AD8}" srcId="{5268D51F-B83A-4C92-8AB2-360D939F6853}" destId="{8A4BA8A3-461C-4DB8-952F-6C8C44FE561E}" srcOrd="0" destOrd="0" parTransId="{FC76282B-1FCF-4D86-9A66-3D8C9776595B}" sibTransId="{48D07ECC-BE40-4FA3-B3EC-50CFA216E06A}"/>
    <dgm:cxn modelId="{9196A67F-67D3-4B68-BAD1-AEB85FFAB404}" type="presOf" srcId="{5C2D4EDF-E720-4E2C-9BA3-1BC53844C846}" destId="{A8F65966-31CE-404D-A94C-CC491607F1FA}" srcOrd="0" destOrd="0" presId="urn:microsoft.com/office/officeart/2005/8/layout/chevron2"/>
    <dgm:cxn modelId="{1C09EF81-533D-483C-A863-B02ABA105BCA}" type="presOf" srcId="{31C88B53-98C2-451F-91B6-7FA18AB1250A}" destId="{105EFF6F-828B-4843-A1B1-4D0253AD55E5}" srcOrd="0" destOrd="0" presId="urn:microsoft.com/office/officeart/2005/8/layout/chevron2"/>
    <dgm:cxn modelId="{E6939389-5727-4F60-9222-526275D4D3DE}" srcId="{8EB158C6-68CA-4A39-B8CA-CFDD5F5C6376}" destId="{CBEF73C4-D7E2-4010-86EA-11C6E98966FA}" srcOrd="5" destOrd="0" parTransId="{1ECFE216-1720-40D4-AE18-3B183686B202}" sibTransId="{782D337F-01A0-40A6-84FF-62E86EFB1CE8}"/>
    <dgm:cxn modelId="{5109B391-A899-4D88-95FC-5A26948B1FEF}" type="presOf" srcId="{8A4BA8A3-461C-4DB8-952F-6C8C44FE561E}" destId="{706193B0-C850-404E-82A8-F017E80D7B59}" srcOrd="0" destOrd="0" presId="urn:microsoft.com/office/officeart/2005/8/layout/chevron2"/>
    <dgm:cxn modelId="{51DD46A6-AF02-45B5-9840-F73C02544B67}" srcId="{9CF579D5-C3EA-490A-A369-D761FF393B58}" destId="{5C2D4EDF-E720-4E2C-9BA3-1BC53844C846}" srcOrd="0" destOrd="0" parTransId="{8EC259AD-12FE-44A3-B5D2-51C0E186DDC6}" sibTransId="{C4AB950A-770A-4820-B0EB-4FE8F7872C66}"/>
    <dgm:cxn modelId="{CCD76CAF-250F-4408-B04A-9539F9815915}" type="presOf" srcId="{5268D51F-B83A-4C92-8AB2-360D939F6853}" destId="{2ECC8D98-2520-432C-81E7-C55EDB963DAA}" srcOrd="0" destOrd="0" presId="urn:microsoft.com/office/officeart/2005/8/layout/chevron2"/>
    <dgm:cxn modelId="{8C46E0CC-024D-415C-8682-0AFBCB684B15}" srcId="{D07DE0A7-822B-492F-B58A-20060484E327}" destId="{CA8C0B74-273A-4F1D-8FD2-FCADB92D76F0}" srcOrd="0" destOrd="0" parTransId="{13FE8927-6350-4F6C-A38E-FC0804D37014}" sibTransId="{A71CA2E9-EA5F-4847-9185-BB5A76B60236}"/>
    <dgm:cxn modelId="{8A670AD2-7C6A-47E8-802F-ADB346B964E7}" type="presOf" srcId="{CBEF73C4-D7E2-4010-86EA-11C6E98966FA}" destId="{B063915A-26AA-4FA4-81C1-9A42DB15FCBF}" srcOrd="0" destOrd="0" presId="urn:microsoft.com/office/officeart/2005/8/layout/chevron2"/>
    <dgm:cxn modelId="{466CA5D2-B547-4D61-8F8D-D8B1A030B4E5}" srcId="{8EB158C6-68CA-4A39-B8CA-CFDD5F5C6376}" destId="{5268D51F-B83A-4C92-8AB2-360D939F6853}" srcOrd="1" destOrd="0" parTransId="{B8D63FEA-30F6-4C39-A0C5-84D18FBE6E1C}" sibTransId="{4482452D-C9E6-4307-9CAD-EAE2D58C1C55}"/>
    <dgm:cxn modelId="{6AA695EE-817A-4DBC-B3CA-4B6FD8B6D249}" type="presOf" srcId="{8EB158C6-68CA-4A39-B8CA-CFDD5F5C6376}" destId="{EA04A9E7-5BED-4702-BF2A-FE2513B9E926}" srcOrd="0" destOrd="0" presId="urn:microsoft.com/office/officeart/2005/8/layout/chevron2"/>
    <dgm:cxn modelId="{5548C3EE-3898-4E56-9222-9A7843379F5F}" srcId="{AB53E4B1-DA91-4CB9-95CE-C58405E2B0B2}" destId="{1149F7BC-6B53-4A48-9FB5-B1C82B179BE1}" srcOrd="0" destOrd="0" parTransId="{AB2DE7BD-C85B-479E-9718-3AA60847C844}" sibTransId="{5035F94E-38BB-4CD6-921F-FA741440DA40}"/>
    <dgm:cxn modelId="{F008A9F4-4558-4DA1-85A4-E94F837B282E}" type="presOf" srcId="{D6172778-7082-4BCC-907F-C34B7648BC01}" destId="{063B05D4-3426-4FF4-B982-D170119F22AB}" srcOrd="0" destOrd="0" presId="urn:microsoft.com/office/officeart/2005/8/layout/chevron2"/>
    <dgm:cxn modelId="{D17E1D16-A3FE-49D7-89F1-BE643518A497}" type="presParOf" srcId="{EA04A9E7-5BED-4702-BF2A-FE2513B9E926}" destId="{E208978C-D9C4-4AB4-9D68-7F48AF3E1889}" srcOrd="0" destOrd="0" presId="urn:microsoft.com/office/officeart/2005/8/layout/chevron2"/>
    <dgm:cxn modelId="{B33C26C0-1B78-4CD4-91FF-1611D0DA66EA}" type="presParOf" srcId="{E208978C-D9C4-4AB4-9D68-7F48AF3E1889}" destId="{B6973F0F-CAD2-4C87-97B1-D4D2B8C26B41}" srcOrd="0" destOrd="0" presId="urn:microsoft.com/office/officeart/2005/8/layout/chevron2"/>
    <dgm:cxn modelId="{2DF7CD49-4595-41ED-AEA1-A72F9F977BEF}" type="presParOf" srcId="{E208978C-D9C4-4AB4-9D68-7F48AF3E1889}" destId="{9CECEEB6-4A26-4E41-A1E4-A58D175F7426}" srcOrd="1" destOrd="0" presId="urn:microsoft.com/office/officeart/2005/8/layout/chevron2"/>
    <dgm:cxn modelId="{6AC90353-6AA3-4F31-B0B8-319C28B785DC}" type="presParOf" srcId="{EA04A9E7-5BED-4702-BF2A-FE2513B9E926}" destId="{D27D8583-6FC1-4289-8194-7AE5F7D5CC1E}" srcOrd="1" destOrd="0" presId="urn:microsoft.com/office/officeart/2005/8/layout/chevron2"/>
    <dgm:cxn modelId="{5701F243-2A5C-4180-92F9-DF87E22BB97F}" type="presParOf" srcId="{EA04A9E7-5BED-4702-BF2A-FE2513B9E926}" destId="{505E3E09-90AE-4C61-A3CE-F9FED55B4C3E}" srcOrd="2" destOrd="0" presId="urn:microsoft.com/office/officeart/2005/8/layout/chevron2"/>
    <dgm:cxn modelId="{0FA309F1-F59E-408F-BFE1-792D8168F89E}" type="presParOf" srcId="{505E3E09-90AE-4C61-A3CE-F9FED55B4C3E}" destId="{2ECC8D98-2520-432C-81E7-C55EDB963DAA}" srcOrd="0" destOrd="0" presId="urn:microsoft.com/office/officeart/2005/8/layout/chevron2"/>
    <dgm:cxn modelId="{CA7BD948-8EBF-40A1-A69A-75C4F5B15CC5}" type="presParOf" srcId="{505E3E09-90AE-4C61-A3CE-F9FED55B4C3E}" destId="{706193B0-C850-404E-82A8-F017E80D7B59}" srcOrd="1" destOrd="0" presId="urn:microsoft.com/office/officeart/2005/8/layout/chevron2"/>
    <dgm:cxn modelId="{0DD30F2E-11FC-49C8-A2C2-8CE49D308070}" type="presParOf" srcId="{EA04A9E7-5BED-4702-BF2A-FE2513B9E926}" destId="{F61DDC82-96A9-4DCD-8374-51B6F8D1DFB5}" srcOrd="3" destOrd="0" presId="urn:microsoft.com/office/officeart/2005/8/layout/chevron2"/>
    <dgm:cxn modelId="{FCC6FC8E-A066-4427-9183-AB85F7737849}" type="presParOf" srcId="{EA04A9E7-5BED-4702-BF2A-FE2513B9E926}" destId="{91432927-3EEF-47A0-8BE7-87618CD43555}" srcOrd="4" destOrd="0" presId="urn:microsoft.com/office/officeart/2005/8/layout/chevron2"/>
    <dgm:cxn modelId="{2271C2B0-2252-4B6E-898E-ABA86BD6AE7A}" type="presParOf" srcId="{91432927-3EEF-47A0-8BE7-87618CD43555}" destId="{4ADC7536-6786-45B9-B29F-257E95EA93DA}" srcOrd="0" destOrd="0" presId="urn:microsoft.com/office/officeart/2005/8/layout/chevron2"/>
    <dgm:cxn modelId="{E3FA68CB-9E9F-41B7-8D14-20CD43E1CCE8}" type="presParOf" srcId="{91432927-3EEF-47A0-8BE7-87618CD43555}" destId="{A8F65966-31CE-404D-A94C-CC491607F1FA}" srcOrd="1" destOrd="0" presId="urn:microsoft.com/office/officeart/2005/8/layout/chevron2"/>
    <dgm:cxn modelId="{9ACC9757-7BEB-42E5-92E0-9D25DE170D38}" type="presParOf" srcId="{EA04A9E7-5BED-4702-BF2A-FE2513B9E926}" destId="{05F18240-B2C5-45D6-9951-32D88D7C68F4}" srcOrd="5" destOrd="0" presId="urn:microsoft.com/office/officeart/2005/8/layout/chevron2"/>
    <dgm:cxn modelId="{4DE9C329-9B76-4892-8578-515F551488A5}" type="presParOf" srcId="{EA04A9E7-5BED-4702-BF2A-FE2513B9E926}" destId="{5EB47338-880F-454E-872D-3988A92B626A}" srcOrd="6" destOrd="0" presId="urn:microsoft.com/office/officeart/2005/8/layout/chevron2"/>
    <dgm:cxn modelId="{734C8011-4548-4CBD-BDE6-CF6969FE67F7}" type="presParOf" srcId="{5EB47338-880F-454E-872D-3988A92B626A}" destId="{44027851-9D05-49E6-829F-C0A167CD2C1E}" srcOrd="0" destOrd="0" presId="urn:microsoft.com/office/officeart/2005/8/layout/chevron2"/>
    <dgm:cxn modelId="{28058CEE-B794-4F9C-943A-B86D9A6F5F8C}" type="presParOf" srcId="{5EB47338-880F-454E-872D-3988A92B626A}" destId="{0122A959-DF11-4849-AD89-F1087A553016}" srcOrd="1" destOrd="0" presId="urn:microsoft.com/office/officeart/2005/8/layout/chevron2"/>
    <dgm:cxn modelId="{6835C028-7021-4109-AEB2-B6E54960D036}" type="presParOf" srcId="{EA04A9E7-5BED-4702-BF2A-FE2513B9E926}" destId="{F7ADA8F7-C35D-4736-B453-AFC82B523215}" srcOrd="7" destOrd="0" presId="urn:microsoft.com/office/officeart/2005/8/layout/chevron2"/>
    <dgm:cxn modelId="{9BB0A117-7F9F-4E81-B07C-FA910F72885B}" type="presParOf" srcId="{EA04A9E7-5BED-4702-BF2A-FE2513B9E926}" destId="{987F4AE2-6AE1-45A0-8517-5706D9191CAC}" srcOrd="8" destOrd="0" presId="urn:microsoft.com/office/officeart/2005/8/layout/chevron2"/>
    <dgm:cxn modelId="{22389480-E841-4243-A030-1041D31DE821}" type="presParOf" srcId="{987F4AE2-6AE1-45A0-8517-5706D9191CAC}" destId="{063B05D4-3426-4FF4-B982-D170119F22AB}" srcOrd="0" destOrd="0" presId="urn:microsoft.com/office/officeart/2005/8/layout/chevron2"/>
    <dgm:cxn modelId="{682BA4D3-9D26-4FE6-A86A-8BD833177F7E}" type="presParOf" srcId="{987F4AE2-6AE1-45A0-8517-5706D9191CAC}" destId="{F80D8969-E599-480D-83C9-EDE327BBBFA8}" srcOrd="1" destOrd="0" presId="urn:microsoft.com/office/officeart/2005/8/layout/chevron2"/>
    <dgm:cxn modelId="{F6CC197F-0E10-42A9-B424-DA84429EF589}" type="presParOf" srcId="{EA04A9E7-5BED-4702-BF2A-FE2513B9E926}" destId="{A0045BFB-8D93-4753-871D-3A77FD470F6B}" srcOrd="9" destOrd="0" presId="urn:microsoft.com/office/officeart/2005/8/layout/chevron2"/>
    <dgm:cxn modelId="{77D0317D-4B82-489A-BC1B-42ECCF76732D}" type="presParOf" srcId="{EA04A9E7-5BED-4702-BF2A-FE2513B9E926}" destId="{935A287D-52A3-45AB-B52C-E9AA143BABE6}" srcOrd="10" destOrd="0" presId="urn:microsoft.com/office/officeart/2005/8/layout/chevron2"/>
    <dgm:cxn modelId="{1639BEE7-470B-4E0E-8835-01904A931B3A}" type="presParOf" srcId="{935A287D-52A3-45AB-B52C-E9AA143BABE6}" destId="{B063915A-26AA-4FA4-81C1-9A42DB15FCBF}" srcOrd="0" destOrd="0" presId="urn:microsoft.com/office/officeart/2005/8/layout/chevron2"/>
    <dgm:cxn modelId="{91C69506-2348-4E51-B7D1-AF5F1C800FAD}" type="presParOf" srcId="{935A287D-52A3-45AB-B52C-E9AA143BABE6}" destId="{105EFF6F-828B-4843-A1B1-4D0253AD55E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B67ECC-8EB7-476C-A909-1D6CF9995648}" type="doc">
      <dgm:prSet loTypeId="urn:microsoft.com/office/officeart/2005/8/layout/cycle4#1" loCatId="cycle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th-TH"/>
        </a:p>
      </dgm:t>
    </dgm:pt>
    <dgm:pt modelId="{99E847D5-3665-4E39-B5E6-3C4679E29378}">
      <dgm:prSet phldrT="[ข้อความ]" custT="1"/>
      <dgm:spPr/>
      <dgm:t>
        <a:bodyPr/>
        <a:lstStyle/>
        <a:p>
          <a:r>
            <a:rPr lang="th-TH" sz="2400" b="1" dirty="0">
              <a:latin typeface="TH SarabunPSK" pitchFamily="34" charset="-34"/>
              <a:cs typeface="TH SarabunPSK" pitchFamily="34" charset="-34"/>
            </a:rPr>
            <a:t>กระทำโดย         จงใจ</a:t>
          </a:r>
        </a:p>
      </dgm:t>
    </dgm:pt>
    <dgm:pt modelId="{0C66F0A6-B68A-4522-93A3-722BDA33BD8C}" type="parTrans" cxnId="{238CE500-0E49-4692-ADF4-09AC3BEE3621}">
      <dgm:prSet/>
      <dgm:spPr/>
      <dgm:t>
        <a:bodyPr/>
        <a:lstStyle/>
        <a:p>
          <a:endParaRPr lang="th-TH" sz="2600" b="1">
            <a:latin typeface="TH SarabunPSK" pitchFamily="34" charset="-34"/>
            <a:cs typeface="TH SarabunPSK" pitchFamily="34" charset="-34"/>
          </a:endParaRPr>
        </a:p>
      </dgm:t>
    </dgm:pt>
    <dgm:pt modelId="{89577565-90DA-4110-AD15-41B47684A7DF}" type="sibTrans" cxnId="{238CE500-0E49-4692-ADF4-09AC3BEE3621}">
      <dgm:prSet/>
      <dgm:spPr/>
      <dgm:t>
        <a:bodyPr/>
        <a:lstStyle/>
        <a:p>
          <a:endParaRPr lang="th-TH" sz="2600" b="1">
            <a:latin typeface="TH SarabunPSK" pitchFamily="34" charset="-34"/>
            <a:cs typeface="TH SarabunPSK" pitchFamily="34" charset="-34"/>
          </a:endParaRPr>
        </a:p>
      </dgm:t>
    </dgm:pt>
    <dgm:pt modelId="{B23AE595-45E0-496E-A92A-295169000DD3}">
      <dgm:prSet phldrT="[ข้อความ]" custT="1"/>
      <dgm:spPr/>
      <dgm:t>
        <a:bodyPr/>
        <a:lstStyle/>
        <a:p>
          <a:r>
            <a:rPr lang="th-TH" sz="2400" b="1" dirty="0">
              <a:latin typeface="TH SarabunPSK" pitchFamily="34" charset="-34"/>
              <a:cs typeface="TH SarabunPSK" pitchFamily="34" charset="-34"/>
            </a:rPr>
            <a:t>ประมาทเลินเล่อร้ายแรง</a:t>
          </a:r>
        </a:p>
      </dgm:t>
    </dgm:pt>
    <dgm:pt modelId="{DDA888BB-D59C-4685-847B-6A1FC341E721}" type="parTrans" cxnId="{25787964-807E-41C6-8303-58DAC99575A9}">
      <dgm:prSet/>
      <dgm:spPr/>
      <dgm:t>
        <a:bodyPr/>
        <a:lstStyle/>
        <a:p>
          <a:endParaRPr lang="th-TH" sz="2600" b="1">
            <a:latin typeface="TH SarabunPSK" pitchFamily="34" charset="-34"/>
            <a:cs typeface="TH SarabunPSK" pitchFamily="34" charset="-34"/>
          </a:endParaRPr>
        </a:p>
      </dgm:t>
    </dgm:pt>
    <dgm:pt modelId="{327BC4CB-EFEB-4BD4-8A4F-5CB6C4010078}" type="sibTrans" cxnId="{25787964-807E-41C6-8303-58DAC99575A9}">
      <dgm:prSet/>
      <dgm:spPr/>
      <dgm:t>
        <a:bodyPr/>
        <a:lstStyle/>
        <a:p>
          <a:endParaRPr lang="th-TH" sz="2600" b="1">
            <a:latin typeface="TH SarabunPSK" pitchFamily="34" charset="-34"/>
            <a:cs typeface="TH SarabunPSK" pitchFamily="34" charset="-34"/>
          </a:endParaRPr>
        </a:p>
      </dgm:t>
    </dgm:pt>
    <dgm:pt modelId="{693A47B5-6963-4F2E-A0BF-ACE557429F0C}">
      <dgm:prSet phldrT="[ข้อความ]" custT="1"/>
      <dgm:spPr/>
      <dgm:t>
        <a:bodyPr/>
        <a:lstStyle/>
        <a:p>
          <a:r>
            <a:rPr lang="th-TH" sz="2300" b="1" spc="-40" baseline="0" dirty="0">
              <a:latin typeface="TH SarabunPSK" pitchFamily="34" charset="-34"/>
              <a:cs typeface="TH SarabunPSK" pitchFamily="34" charset="-34"/>
            </a:rPr>
            <a:t>กระทำการโดย</a:t>
          </a:r>
          <a:r>
            <a:rPr lang="th-TH" sz="2300" b="1" spc="-100" baseline="0" dirty="0">
              <a:latin typeface="TH SarabunPSK" pitchFamily="34" charset="-34"/>
              <a:cs typeface="TH SarabunPSK" pitchFamily="34" charset="-34"/>
            </a:rPr>
            <a:t>ปราศจากอำนาจ</a:t>
          </a:r>
          <a:r>
            <a:rPr lang="th-TH" sz="2300" b="1" spc="-70" baseline="0" dirty="0">
              <a:latin typeface="TH SarabunPSK" pitchFamily="34" charset="-34"/>
              <a:cs typeface="TH SarabunPSK" pitchFamily="34" charset="-34"/>
            </a:rPr>
            <a:t> /</a:t>
          </a:r>
          <a:r>
            <a:rPr lang="th-TH" sz="2300" b="1" spc="-40" baseline="0" dirty="0">
              <a:latin typeface="TH SarabunPSK" pitchFamily="34" charset="-34"/>
              <a:cs typeface="TH SarabunPSK" pitchFamily="34" charset="-34"/>
            </a:rPr>
            <a:t>นอกเหนืออำนาจหน้าที่</a:t>
          </a:r>
        </a:p>
      </dgm:t>
    </dgm:pt>
    <dgm:pt modelId="{BB26A8A0-82A0-46AE-BE0E-D74D3912E331}" type="parTrans" cxnId="{3322450C-8DDC-4EEC-8256-4F7782953357}">
      <dgm:prSet/>
      <dgm:spPr/>
      <dgm:t>
        <a:bodyPr/>
        <a:lstStyle/>
        <a:p>
          <a:endParaRPr lang="th-TH" sz="2600" b="1">
            <a:latin typeface="TH SarabunPSK" pitchFamily="34" charset="-34"/>
            <a:cs typeface="TH SarabunPSK" pitchFamily="34" charset="-34"/>
          </a:endParaRPr>
        </a:p>
      </dgm:t>
    </dgm:pt>
    <dgm:pt modelId="{8C88B629-CBF4-45A1-9904-03BEBA88C4ED}" type="sibTrans" cxnId="{3322450C-8DDC-4EEC-8256-4F7782953357}">
      <dgm:prSet/>
      <dgm:spPr/>
      <dgm:t>
        <a:bodyPr/>
        <a:lstStyle/>
        <a:p>
          <a:endParaRPr lang="th-TH" sz="2600" b="1">
            <a:latin typeface="TH SarabunPSK" pitchFamily="34" charset="-34"/>
            <a:cs typeface="TH SarabunPSK" pitchFamily="34" charset="-34"/>
          </a:endParaRPr>
        </a:p>
      </dgm:t>
    </dgm:pt>
    <dgm:pt modelId="{D443749C-3C5E-4FE0-89AE-292B62CCA861}">
      <dgm:prSet phldrT="[ข้อความ]" custT="1"/>
      <dgm:spPr/>
      <dgm:t>
        <a:bodyPr/>
        <a:lstStyle/>
        <a:p>
          <a:r>
            <a:rPr lang="th-TH" sz="2400" b="1" dirty="0">
              <a:latin typeface="TH SarabunPSK" pitchFamily="34" charset="-34"/>
              <a:cs typeface="TH SarabunPSK" pitchFamily="34" charset="-34"/>
            </a:rPr>
            <a:t>เจตนาทุจริต</a:t>
          </a:r>
        </a:p>
      </dgm:t>
    </dgm:pt>
    <dgm:pt modelId="{20A11135-1BDD-4293-92AC-25B7452D3231}" type="parTrans" cxnId="{994C87E7-6379-4758-B9BA-30C424E1E8E2}">
      <dgm:prSet/>
      <dgm:spPr/>
      <dgm:t>
        <a:bodyPr/>
        <a:lstStyle/>
        <a:p>
          <a:endParaRPr lang="th-TH" sz="2600" b="1">
            <a:latin typeface="TH SarabunPSK" pitchFamily="34" charset="-34"/>
            <a:cs typeface="TH SarabunPSK" pitchFamily="34" charset="-34"/>
          </a:endParaRPr>
        </a:p>
      </dgm:t>
    </dgm:pt>
    <dgm:pt modelId="{A02D80D0-7888-4BD6-A2A9-6935E8AC7A7E}" type="sibTrans" cxnId="{994C87E7-6379-4758-B9BA-30C424E1E8E2}">
      <dgm:prSet/>
      <dgm:spPr/>
      <dgm:t>
        <a:bodyPr/>
        <a:lstStyle/>
        <a:p>
          <a:endParaRPr lang="th-TH" sz="2600" b="1">
            <a:latin typeface="TH SarabunPSK" pitchFamily="34" charset="-34"/>
            <a:cs typeface="TH SarabunPSK" pitchFamily="34" charset="-34"/>
          </a:endParaRPr>
        </a:p>
      </dgm:t>
    </dgm:pt>
    <dgm:pt modelId="{5F16885F-1456-46FE-B4AA-E7B30A1A9495}" type="pres">
      <dgm:prSet presAssocID="{EEB67ECC-8EB7-476C-A909-1D6CF999564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342EB55-7AC9-4B32-A6CA-8722EE6DDE4E}" type="pres">
      <dgm:prSet presAssocID="{EEB67ECC-8EB7-476C-A909-1D6CF9995648}" presName="children" presStyleCnt="0"/>
      <dgm:spPr/>
    </dgm:pt>
    <dgm:pt modelId="{28168A08-09D0-4AE2-9CAB-601C547B64A6}" type="pres">
      <dgm:prSet presAssocID="{EEB67ECC-8EB7-476C-A909-1D6CF9995648}" presName="childPlaceholder" presStyleCnt="0"/>
      <dgm:spPr/>
    </dgm:pt>
    <dgm:pt modelId="{657858F6-D4A2-42BF-A170-55FCE2005B1C}" type="pres">
      <dgm:prSet presAssocID="{EEB67ECC-8EB7-476C-A909-1D6CF9995648}" presName="circle" presStyleCnt="0"/>
      <dgm:spPr/>
    </dgm:pt>
    <dgm:pt modelId="{FE37E40D-2AFA-424D-A5B2-187127C7E77C}" type="pres">
      <dgm:prSet presAssocID="{EEB67ECC-8EB7-476C-A909-1D6CF9995648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C171BDF2-FEA2-47F2-87B5-437415360CF6}" type="pres">
      <dgm:prSet presAssocID="{EEB67ECC-8EB7-476C-A909-1D6CF9995648}" presName="quadrant2" presStyleLbl="node1" presStyleIdx="1" presStyleCnt="4" custLinFactNeighborY="-65">
        <dgm:presLayoutVars>
          <dgm:chMax val="1"/>
          <dgm:bulletEnabled val="1"/>
        </dgm:presLayoutVars>
      </dgm:prSet>
      <dgm:spPr/>
    </dgm:pt>
    <dgm:pt modelId="{A223B362-0E61-467C-B156-6FEAA464EF95}" type="pres">
      <dgm:prSet presAssocID="{EEB67ECC-8EB7-476C-A909-1D6CF9995648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AF01F371-D60A-48D4-88D4-50811C82AB87}" type="pres">
      <dgm:prSet presAssocID="{EEB67ECC-8EB7-476C-A909-1D6CF9995648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FA29AA2A-6A13-4E27-9957-CDCBB4D6180D}" type="pres">
      <dgm:prSet presAssocID="{EEB67ECC-8EB7-476C-A909-1D6CF9995648}" presName="quadrantPlaceholder" presStyleCnt="0"/>
      <dgm:spPr/>
    </dgm:pt>
    <dgm:pt modelId="{5A91620A-BD25-4220-A775-E8AE81AEDEED}" type="pres">
      <dgm:prSet presAssocID="{EEB67ECC-8EB7-476C-A909-1D6CF9995648}" presName="center1" presStyleLbl="fgShp" presStyleIdx="0" presStyleCnt="2"/>
      <dgm:spPr>
        <a:noFill/>
        <a:ln>
          <a:noFill/>
        </a:ln>
      </dgm:spPr>
    </dgm:pt>
    <dgm:pt modelId="{D19D9F14-19D5-4D9D-AEEC-63687F48A135}" type="pres">
      <dgm:prSet presAssocID="{EEB67ECC-8EB7-476C-A909-1D6CF9995648}" presName="center2" presStyleLbl="fgShp" presStyleIdx="1" presStyleCnt="2"/>
      <dgm:spPr>
        <a:noFill/>
        <a:ln>
          <a:noFill/>
        </a:ln>
      </dgm:spPr>
    </dgm:pt>
  </dgm:ptLst>
  <dgm:cxnLst>
    <dgm:cxn modelId="{238CE500-0E49-4692-ADF4-09AC3BEE3621}" srcId="{EEB67ECC-8EB7-476C-A909-1D6CF9995648}" destId="{99E847D5-3665-4E39-B5E6-3C4679E29378}" srcOrd="0" destOrd="0" parTransId="{0C66F0A6-B68A-4522-93A3-722BDA33BD8C}" sibTransId="{89577565-90DA-4110-AD15-41B47684A7DF}"/>
    <dgm:cxn modelId="{3322450C-8DDC-4EEC-8256-4F7782953357}" srcId="{EEB67ECC-8EB7-476C-A909-1D6CF9995648}" destId="{693A47B5-6963-4F2E-A0BF-ACE557429F0C}" srcOrd="2" destOrd="0" parTransId="{BB26A8A0-82A0-46AE-BE0E-D74D3912E331}" sibTransId="{8C88B629-CBF4-45A1-9904-03BEBA88C4ED}"/>
    <dgm:cxn modelId="{25787964-807E-41C6-8303-58DAC99575A9}" srcId="{EEB67ECC-8EB7-476C-A909-1D6CF9995648}" destId="{B23AE595-45E0-496E-A92A-295169000DD3}" srcOrd="1" destOrd="0" parTransId="{DDA888BB-D59C-4685-847B-6A1FC341E721}" sibTransId="{327BC4CB-EFEB-4BD4-8A4F-5CB6C4010078}"/>
    <dgm:cxn modelId="{1E885C6B-57FB-4F86-BD23-D485A1076C8F}" type="presOf" srcId="{D443749C-3C5E-4FE0-89AE-292B62CCA861}" destId="{AF01F371-D60A-48D4-88D4-50811C82AB87}" srcOrd="0" destOrd="0" presId="urn:microsoft.com/office/officeart/2005/8/layout/cycle4#1"/>
    <dgm:cxn modelId="{2EC63278-CED2-4C53-9EEA-23B6D4158572}" type="presOf" srcId="{EEB67ECC-8EB7-476C-A909-1D6CF9995648}" destId="{5F16885F-1456-46FE-B4AA-E7B30A1A9495}" srcOrd="0" destOrd="0" presId="urn:microsoft.com/office/officeart/2005/8/layout/cycle4#1"/>
    <dgm:cxn modelId="{12115DA0-2CCB-4034-B0B0-8BF4A5B03064}" type="presOf" srcId="{99E847D5-3665-4E39-B5E6-3C4679E29378}" destId="{FE37E40D-2AFA-424D-A5B2-187127C7E77C}" srcOrd="0" destOrd="0" presId="urn:microsoft.com/office/officeart/2005/8/layout/cycle4#1"/>
    <dgm:cxn modelId="{F25A54C1-A98A-4815-9FA9-58DDDF11B7AB}" type="presOf" srcId="{B23AE595-45E0-496E-A92A-295169000DD3}" destId="{C171BDF2-FEA2-47F2-87B5-437415360CF6}" srcOrd="0" destOrd="0" presId="urn:microsoft.com/office/officeart/2005/8/layout/cycle4#1"/>
    <dgm:cxn modelId="{55DBBADC-7EB5-43C3-A5EC-A86B0558827A}" type="presOf" srcId="{693A47B5-6963-4F2E-A0BF-ACE557429F0C}" destId="{A223B362-0E61-467C-B156-6FEAA464EF95}" srcOrd="0" destOrd="0" presId="urn:microsoft.com/office/officeart/2005/8/layout/cycle4#1"/>
    <dgm:cxn modelId="{994C87E7-6379-4758-B9BA-30C424E1E8E2}" srcId="{EEB67ECC-8EB7-476C-A909-1D6CF9995648}" destId="{D443749C-3C5E-4FE0-89AE-292B62CCA861}" srcOrd="3" destOrd="0" parTransId="{20A11135-1BDD-4293-92AC-25B7452D3231}" sibTransId="{A02D80D0-7888-4BD6-A2A9-6935E8AC7A7E}"/>
    <dgm:cxn modelId="{57BFA60A-8222-42AF-8E4C-CFEAE1C488F9}" type="presParOf" srcId="{5F16885F-1456-46FE-B4AA-E7B30A1A9495}" destId="{B342EB55-7AC9-4B32-A6CA-8722EE6DDE4E}" srcOrd="0" destOrd="0" presId="urn:microsoft.com/office/officeart/2005/8/layout/cycle4#1"/>
    <dgm:cxn modelId="{EBC85E17-A8FD-4E5A-8B64-B009436A12FC}" type="presParOf" srcId="{B342EB55-7AC9-4B32-A6CA-8722EE6DDE4E}" destId="{28168A08-09D0-4AE2-9CAB-601C547B64A6}" srcOrd="0" destOrd="0" presId="urn:microsoft.com/office/officeart/2005/8/layout/cycle4#1"/>
    <dgm:cxn modelId="{8B3FB8A2-D03E-42C9-8DF3-6AC42B58B9FC}" type="presParOf" srcId="{5F16885F-1456-46FE-B4AA-E7B30A1A9495}" destId="{657858F6-D4A2-42BF-A170-55FCE2005B1C}" srcOrd="1" destOrd="0" presId="urn:microsoft.com/office/officeart/2005/8/layout/cycle4#1"/>
    <dgm:cxn modelId="{A8FC30CE-3643-4A8B-803A-57CC8A4E820B}" type="presParOf" srcId="{657858F6-D4A2-42BF-A170-55FCE2005B1C}" destId="{FE37E40D-2AFA-424D-A5B2-187127C7E77C}" srcOrd="0" destOrd="0" presId="urn:microsoft.com/office/officeart/2005/8/layout/cycle4#1"/>
    <dgm:cxn modelId="{98F06610-5DF1-46AC-BC7B-13EE7D4F959F}" type="presParOf" srcId="{657858F6-D4A2-42BF-A170-55FCE2005B1C}" destId="{C171BDF2-FEA2-47F2-87B5-437415360CF6}" srcOrd="1" destOrd="0" presId="urn:microsoft.com/office/officeart/2005/8/layout/cycle4#1"/>
    <dgm:cxn modelId="{5F02813F-FF9B-4681-88CB-663158E9D55E}" type="presParOf" srcId="{657858F6-D4A2-42BF-A170-55FCE2005B1C}" destId="{A223B362-0E61-467C-B156-6FEAA464EF95}" srcOrd="2" destOrd="0" presId="urn:microsoft.com/office/officeart/2005/8/layout/cycle4#1"/>
    <dgm:cxn modelId="{A0B4B8CE-10F8-4CBB-ACD9-5C491AE82383}" type="presParOf" srcId="{657858F6-D4A2-42BF-A170-55FCE2005B1C}" destId="{AF01F371-D60A-48D4-88D4-50811C82AB87}" srcOrd="3" destOrd="0" presId="urn:microsoft.com/office/officeart/2005/8/layout/cycle4#1"/>
    <dgm:cxn modelId="{B11EDE0B-ACE0-4DA3-B517-4575C574B759}" type="presParOf" srcId="{657858F6-D4A2-42BF-A170-55FCE2005B1C}" destId="{FA29AA2A-6A13-4E27-9957-CDCBB4D6180D}" srcOrd="4" destOrd="0" presId="urn:microsoft.com/office/officeart/2005/8/layout/cycle4#1"/>
    <dgm:cxn modelId="{1E66DA07-8382-474A-813A-371AEF4FF772}" type="presParOf" srcId="{5F16885F-1456-46FE-B4AA-E7B30A1A9495}" destId="{5A91620A-BD25-4220-A775-E8AE81AEDEED}" srcOrd="2" destOrd="0" presId="urn:microsoft.com/office/officeart/2005/8/layout/cycle4#1"/>
    <dgm:cxn modelId="{3A0F946D-0D1E-491A-ADE3-6BB983B80F5B}" type="presParOf" srcId="{5F16885F-1456-46FE-B4AA-E7B30A1A9495}" destId="{D19D9F14-19D5-4D9D-AEEC-63687F48A135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451D24-7258-4143-B26A-136E6310FDF5}" type="doc">
      <dgm:prSet loTypeId="urn:microsoft.com/office/officeart/2005/8/layout/cycle4#2" loCatId="cycle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th-TH"/>
        </a:p>
      </dgm:t>
    </dgm:pt>
    <dgm:pt modelId="{50E56275-6CA1-4065-9514-53CB558FB9AB}">
      <dgm:prSet phldrT="[ข้อความ]" custT="1"/>
      <dgm:spPr>
        <a:xfrm>
          <a:off x="2159279" y="179735"/>
          <a:ext cx="2291101" cy="2261253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h-TH" sz="2000" b="1" dirty="0">
              <a:solidFill>
                <a:sysClr val="window" lastClr="FFFFFF"/>
              </a:solidFill>
              <a:latin typeface="TH NiramitIT๙" panose="02000506000000020004" pitchFamily="2" charset="-34"/>
              <a:ea typeface="+mn-ea"/>
              <a:cs typeface="TH NiramitIT๙" panose="02000506000000020004" pitchFamily="2" charset="-34"/>
            </a:rPr>
            <a:t>พ.ร.บ.               การผังเมือง </a:t>
          </a:r>
          <a:br>
            <a:rPr lang="th-TH" sz="2000" b="1" dirty="0">
              <a:solidFill>
                <a:sysClr val="window" lastClr="FFFFFF"/>
              </a:solidFill>
              <a:latin typeface="TH NiramitIT๙" panose="02000506000000020004" pitchFamily="2" charset="-34"/>
              <a:ea typeface="+mn-ea"/>
              <a:cs typeface="TH NiramitIT๙" panose="02000506000000020004" pitchFamily="2" charset="-34"/>
            </a:rPr>
          </a:br>
          <a:r>
            <a:rPr lang="th-TH" sz="2000" b="1" dirty="0">
              <a:solidFill>
                <a:sysClr val="window" lastClr="FFFFFF"/>
              </a:solidFill>
              <a:latin typeface="TH NiramitIT๙" panose="02000506000000020004" pitchFamily="2" charset="-34"/>
              <a:ea typeface="+mn-ea"/>
              <a:cs typeface="TH NiramitIT๙" panose="02000506000000020004" pitchFamily="2" charset="-34"/>
            </a:rPr>
            <a:t>พ.ศ. ๒562</a:t>
          </a:r>
        </a:p>
      </dgm:t>
    </dgm:pt>
    <dgm:pt modelId="{8F805725-53ED-4EE8-BE63-FE41A12A820A}" type="parTrans" cxnId="{DA984D39-74DB-4878-AA9A-42FB838BD136}">
      <dgm:prSet/>
      <dgm:spPr/>
      <dgm:t>
        <a:bodyPr/>
        <a:lstStyle/>
        <a:p>
          <a:endParaRPr lang="th-TH" sz="2000" b="1">
            <a:latin typeface="TH Kodchasal" pitchFamily="2" charset="-34"/>
            <a:cs typeface="TH Kodchasal" pitchFamily="2" charset="-34"/>
          </a:endParaRPr>
        </a:p>
      </dgm:t>
    </dgm:pt>
    <dgm:pt modelId="{20532E6D-2764-4F3D-A39F-5A4DF0E5555D}" type="sibTrans" cxnId="{DA984D39-74DB-4878-AA9A-42FB838BD136}">
      <dgm:prSet/>
      <dgm:spPr/>
      <dgm:t>
        <a:bodyPr/>
        <a:lstStyle/>
        <a:p>
          <a:endParaRPr lang="th-TH" sz="2000" b="1">
            <a:latin typeface="TH Kodchasal" pitchFamily="2" charset="-34"/>
            <a:cs typeface="TH Kodchasal" pitchFamily="2" charset="-34"/>
          </a:endParaRPr>
        </a:p>
      </dgm:t>
    </dgm:pt>
    <dgm:pt modelId="{5BF5D418-0E2F-4A39-A02B-D775D4154473}">
      <dgm:prSet phldrT="[ข้อความ]" custT="1"/>
      <dgm:spPr>
        <a:xfrm>
          <a:off x="26957" y="144020"/>
          <a:ext cx="4473038" cy="203978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 anchor="b" anchorCtr="0"/>
        <a:lstStyle/>
        <a:p>
          <a:r>
            <a:rPr lang="th-TH" sz="2000" b="1" dirty="0">
              <a:solidFill>
                <a:srgbClr val="C00000"/>
              </a:solidFill>
              <a:latin typeface="+mn-lt"/>
              <a:ea typeface="+mn-ea"/>
              <a:cs typeface="TH Kodchasal" pitchFamily="2" charset="-34"/>
            </a:rPr>
            <a:t>ควบคุมการใช้ประโยชน์ที่ดิน</a:t>
          </a:r>
          <a:br>
            <a:rPr lang="th-TH" sz="2000" b="1" dirty="0">
              <a:solidFill>
                <a:srgbClr val="C00000"/>
              </a:solidFill>
              <a:latin typeface="+mn-lt"/>
              <a:ea typeface="+mn-ea"/>
              <a:cs typeface="TH Kodchasal" pitchFamily="2" charset="-34"/>
            </a:rPr>
          </a:br>
          <a:r>
            <a:rPr lang="th-TH" sz="2000" b="1" dirty="0">
              <a:solidFill>
                <a:srgbClr val="C00000"/>
              </a:solidFill>
              <a:latin typeface="+mn-lt"/>
              <a:ea typeface="+mn-ea"/>
              <a:cs typeface="TH Kodchasal" pitchFamily="2" charset="-34"/>
            </a:rPr>
            <a:t>เพื่อเกิดการพัฒนา                     อย่างเป็นระบบ</a:t>
          </a:r>
        </a:p>
      </dgm:t>
    </dgm:pt>
    <dgm:pt modelId="{B0AE1A9B-3C48-461B-9725-544C478136C0}" type="parTrans" cxnId="{99AEAF79-252E-4540-9614-65742D99E762}">
      <dgm:prSet/>
      <dgm:spPr/>
      <dgm:t>
        <a:bodyPr/>
        <a:lstStyle/>
        <a:p>
          <a:endParaRPr lang="th-TH" sz="2000" b="1">
            <a:latin typeface="TH Kodchasal" pitchFamily="2" charset="-34"/>
            <a:cs typeface="TH Kodchasal" pitchFamily="2" charset="-34"/>
          </a:endParaRPr>
        </a:p>
      </dgm:t>
    </dgm:pt>
    <dgm:pt modelId="{7D7E37C0-5E4F-4371-B875-81B7758D57DD}" type="sibTrans" cxnId="{99AEAF79-252E-4540-9614-65742D99E762}">
      <dgm:prSet/>
      <dgm:spPr/>
      <dgm:t>
        <a:bodyPr/>
        <a:lstStyle/>
        <a:p>
          <a:endParaRPr lang="th-TH" sz="2000" b="1">
            <a:latin typeface="TH Kodchasal" pitchFamily="2" charset="-34"/>
            <a:cs typeface="TH Kodchasal" pitchFamily="2" charset="-34"/>
          </a:endParaRPr>
        </a:p>
      </dgm:t>
    </dgm:pt>
    <dgm:pt modelId="{EEF941A1-F63E-432E-9884-792205BAFF7A}">
      <dgm:prSet phldrT="[ข้อความ]" custT="1"/>
      <dgm:spPr>
        <a:xfrm rot="5400000">
          <a:off x="4499823" y="178967"/>
          <a:ext cx="2292658" cy="2262788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th-TH" sz="2000" b="1" dirty="0">
              <a:solidFill>
                <a:sysClr val="window" lastClr="FFFFFF"/>
              </a:solidFill>
              <a:latin typeface="TH NiramitIT๙" panose="02000506000000020004" pitchFamily="2" charset="-34"/>
              <a:ea typeface="+mn-ea"/>
              <a:cs typeface="TH NiramitIT๙" panose="02000506000000020004" pitchFamily="2" charset="-34"/>
            </a:rPr>
            <a:t>พ.ร.บ. ควบคุมอาคาร                                             พ.ศ. ๒๕๒๒</a:t>
          </a:r>
        </a:p>
      </dgm:t>
    </dgm:pt>
    <dgm:pt modelId="{C6C9EF24-61BD-44B9-977D-8F1D7A8CD967}" type="parTrans" cxnId="{6DD6CAF7-AEFB-4C91-B7F1-CEEA3F579BD1}">
      <dgm:prSet/>
      <dgm:spPr/>
      <dgm:t>
        <a:bodyPr/>
        <a:lstStyle/>
        <a:p>
          <a:endParaRPr lang="th-TH" sz="2000" b="1">
            <a:latin typeface="TH Kodchasal" pitchFamily="2" charset="-34"/>
            <a:cs typeface="TH Kodchasal" pitchFamily="2" charset="-34"/>
          </a:endParaRPr>
        </a:p>
      </dgm:t>
    </dgm:pt>
    <dgm:pt modelId="{A3DF188B-75A7-4D6B-BB37-3D58EF2D4C22}" type="sibTrans" cxnId="{6DD6CAF7-AEFB-4C91-B7F1-CEEA3F579BD1}">
      <dgm:prSet/>
      <dgm:spPr/>
      <dgm:t>
        <a:bodyPr/>
        <a:lstStyle/>
        <a:p>
          <a:endParaRPr lang="th-TH" sz="2000" b="1">
            <a:latin typeface="TH Kodchasal" pitchFamily="2" charset="-34"/>
            <a:cs typeface="TH Kodchasal" pitchFamily="2" charset="-34"/>
          </a:endParaRPr>
        </a:p>
      </dgm:t>
    </dgm:pt>
    <dgm:pt modelId="{F930EA86-D4D0-438E-8642-9B9640F19C89}">
      <dgm:prSet phldrT="[ข้อความ]" custT="1"/>
      <dgm:spPr>
        <a:xfrm>
          <a:off x="4499993" y="119780"/>
          <a:ext cx="4576381" cy="211246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pPr algn="r"/>
          <a:r>
            <a:rPr lang="th-TH" sz="2000" b="1" dirty="0">
              <a:solidFill>
                <a:srgbClr val="9BBB59">
                  <a:lumMod val="50000"/>
                </a:srgbClr>
              </a:solidFill>
              <a:latin typeface="+mn-lt"/>
              <a:ea typeface="+mn-ea"/>
              <a:cs typeface="TH Kodchasal" pitchFamily="2" charset="-34"/>
            </a:rPr>
            <a:t>ควบคุมการก่อสร้าง ดัดแปลง ซ่อมแซม หรือรื้อถอนอาคาร เพื่อให้เกิดความมั่นคง            แข็งแรงปลอดภัย</a:t>
          </a:r>
        </a:p>
      </dgm:t>
    </dgm:pt>
    <dgm:pt modelId="{CEFA11C7-CAA0-430F-9A0F-1FF30F3D00BA}" type="parTrans" cxnId="{7FFB2A35-E71E-4C2B-9AA6-A70546DEAD64}">
      <dgm:prSet/>
      <dgm:spPr/>
      <dgm:t>
        <a:bodyPr/>
        <a:lstStyle/>
        <a:p>
          <a:endParaRPr lang="th-TH" sz="2000" b="1">
            <a:latin typeface="TH Kodchasal" pitchFamily="2" charset="-34"/>
            <a:cs typeface="TH Kodchasal" pitchFamily="2" charset="-34"/>
          </a:endParaRPr>
        </a:p>
      </dgm:t>
    </dgm:pt>
    <dgm:pt modelId="{D570246F-4F00-47EA-8876-32181002FB2B}" type="sibTrans" cxnId="{7FFB2A35-E71E-4C2B-9AA6-A70546DEAD64}">
      <dgm:prSet/>
      <dgm:spPr/>
      <dgm:t>
        <a:bodyPr/>
        <a:lstStyle/>
        <a:p>
          <a:endParaRPr lang="th-TH" sz="2000" b="1">
            <a:latin typeface="TH Kodchasal" pitchFamily="2" charset="-34"/>
            <a:cs typeface="TH Kodchasal" pitchFamily="2" charset="-34"/>
          </a:endParaRPr>
        </a:p>
      </dgm:t>
    </dgm:pt>
    <dgm:pt modelId="{CA435930-67B9-4820-97D2-40628BE1589A}">
      <dgm:prSet phldrT="[ข้อความ]" custT="1"/>
      <dgm:spPr>
        <a:xfrm rot="10800000">
          <a:off x="4557734" y="2570231"/>
          <a:ext cx="2233979" cy="2162905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h-TH" sz="2000" b="1" dirty="0">
              <a:solidFill>
                <a:sysClr val="window" lastClr="FFFFFF"/>
              </a:solidFill>
              <a:latin typeface="TH NiramitIT๙" panose="02000506000000020004" pitchFamily="2" charset="-34"/>
              <a:ea typeface="+mn-ea"/>
              <a:cs typeface="TH NiramitIT๙" panose="02000506000000020004" pitchFamily="2" charset="-34"/>
            </a:rPr>
            <a:t>พ.ร.บ. โบราณสถานฯ            พ.ศ.๒๕๐๔</a:t>
          </a:r>
        </a:p>
      </dgm:t>
    </dgm:pt>
    <dgm:pt modelId="{74B09B8B-4C95-480C-B3E8-4BF4DF607B0B}" type="parTrans" cxnId="{9AAEA951-DD7C-4121-AA8D-3AE2D5ED670C}">
      <dgm:prSet/>
      <dgm:spPr/>
      <dgm:t>
        <a:bodyPr/>
        <a:lstStyle/>
        <a:p>
          <a:endParaRPr lang="th-TH" sz="2000" b="1">
            <a:latin typeface="TH Kodchasal" pitchFamily="2" charset="-34"/>
            <a:cs typeface="TH Kodchasal" pitchFamily="2" charset="-34"/>
          </a:endParaRPr>
        </a:p>
      </dgm:t>
    </dgm:pt>
    <dgm:pt modelId="{6226D5CB-D6E7-499A-8A55-2F75DB8106F9}" type="sibTrans" cxnId="{9AAEA951-DD7C-4121-AA8D-3AE2D5ED670C}">
      <dgm:prSet/>
      <dgm:spPr/>
      <dgm:t>
        <a:bodyPr/>
        <a:lstStyle/>
        <a:p>
          <a:endParaRPr lang="th-TH" sz="2000" b="1">
            <a:latin typeface="TH Kodchasal" pitchFamily="2" charset="-34"/>
            <a:cs typeface="TH Kodchasal" pitchFamily="2" charset="-34"/>
          </a:endParaRPr>
        </a:p>
      </dgm:t>
    </dgm:pt>
    <dgm:pt modelId="{0E243867-34AC-4AAC-AC11-AA0577B72A0F}">
      <dgm:prSet phldrT="[ข้อความ]" custT="1"/>
      <dgm:spPr>
        <a:xfrm>
          <a:off x="4644015" y="2664292"/>
          <a:ext cx="4438862" cy="2294051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pPr marL="265113" indent="0" algn="r"/>
          <a:r>
            <a:rPr lang="th-TH" sz="2000" b="1" dirty="0">
              <a:solidFill>
                <a:srgbClr val="7030A0"/>
              </a:solidFill>
              <a:latin typeface="+mn-lt"/>
              <a:ea typeface="+mn-ea"/>
              <a:cs typeface="TH Kodchasal" pitchFamily="2" charset="-34"/>
            </a:rPr>
            <a:t>  คุ้มครอง ดูแล บำรุง  รักษา การบูรณะและซ่อมแซมโบราณสถาน เพื่อการอนุรักษ์</a:t>
          </a:r>
        </a:p>
      </dgm:t>
    </dgm:pt>
    <dgm:pt modelId="{3757458E-99C2-4879-8FBB-DF768903345F}" type="parTrans" cxnId="{837AAFB4-0078-4CA1-97C9-05A899EE1842}">
      <dgm:prSet/>
      <dgm:spPr/>
      <dgm:t>
        <a:bodyPr/>
        <a:lstStyle/>
        <a:p>
          <a:endParaRPr lang="th-TH" sz="2000" b="1">
            <a:latin typeface="TH Kodchasal" pitchFamily="2" charset="-34"/>
            <a:cs typeface="TH Kodchasal" pitchFamily="2" charset="-34"/>
          </a:endParaRPr>
        </a:p>
      </dgm:t>
    </dgm:pt>
    <dgm:pt modelId="{A12CF6DE-B2FA-4BA0-A37F-D8BB3ADCA9A5}" type="sibTrans" cxnId="{837AAFB4-0078-4CA1-97C9-05A899EE1842}">
      <dgm:prSet/>
      <dgm:spPr/>
      <dgm:t>
        <a:bodyPr/>
        <a:lstStyle/>
        <a:p>
          <a:endParaRPr lang="th-TH" sz="2000" b="1">
            <a:latin typeface="TH Kodchasal" pitchFamily="2" charset="-34"/>
            <a:cs typeface="TH Kodchasal" pitchFamily="2" charset="-34"/>
          </a:endParaRPr>
        </a:p>
      </dgm:t>
    </dgm:pt>
    <dgm:pt modelId="{2BC09311-8835-4A77-8803-7A1F2E7F1150}">
      <dgm:prSet phldrT="[ข้อความ]" custT="1"/>
      <dgm:spPr>
        <a:xfrm rot="16200000">
          <a:off x="2237781" y="2421153"/>
          <a:ext cx="2162905" cy="2391027"/>
        </a:xfr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h-TH" sz="2000" b="1" dirty="0">
              <a:solidFill>
                <a:sysClr val="window" lastClr="FFFFFF"/>
              </a:solidFill>
              <a:latin typeface="TH NiramitIT๙" panose="02000506000000020004" pitchFamily="2" charset="-34"/>
              <a:ea typeface="+mn-ea"/>
              <a:cs typeface="TH NiramitIT๙" panose="02000506000000020004" pitchFamily="2" charset="-34"/>
            </a:rPr>
            <a:t>พ.ร.บ. อุทยานแห่งชาติ           พ.ศ.๒๕๐๔</a:t>
          </a:r>
        </a:p>
      </dgm:t>
    </dgm:pt>
    <dgm:pt modelId="{17F1B3D4-4C30-483E-BF7B-2BC368AD8880}" type="parTrans" cxnId="{AF3D785A-0B83-4C2B-B678-54D270171A07}">
      <dgm:prSet/>
      <dgm:spPr/>
      <dgm:t>
        <a:bodyPr/>
        <a:lstStyle/>
        <a:p>
          <a:endParaRPr lang="th-TH" sz="2000" b="1">
            <a:latin typeface="TH Kodchasal" pitchFamily="2" charset="-34"/>
            <a:cs typeface="TH Kodchasal" pitchFamily="2" charset="-34"/>
          </a:endParaRPr>
        </a:p>
      </dgm:t>
    </dgm:pt>
    <dgm:pt modelId="{93504AFD-26A5-4A00-B681-DE99752D45D5}" type="sibTrans" cxnId="{AF3D785A-0B83-4C2B-B678-54D270171A07}">
      <dgm:prSet/>
      <dgm:spPr/>
      <dgm:t>
        <a:bodyPr/>
        <a:lstStyle/>
        <a:p>
          <a:endParaRPr lang="th-TH" sz="2000" b="1">
            <a:latin typeface="TH Kodchasal" pitchFamily="2" charset="-34"/>
            <a:cs typeface="TH Kodchasal" pitchFamily="2" charset="-34"/>
          </a:endParaRPr>
        </a:p>
      </dgm:t>
    </dgm:pt>
    <dgm:pt modelId="{2F611FA4-2DE6-4A1D-AA8A-4E279CA5A32B}">
      <dgm:prSet phldrT="[ข้อความ]" custT="1"/>
      <dgm:spPr>
        <a:xfrm>
          <a:off x="29228" y="2762205"/>
          <a:ext cx="4398763" cy="2164624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th-TH" sz="1900" b="1" dirty="0">
              <a:solidFill>
                <a:srgbClr val="0070C0"/>
              </a:solidFill>
              <a:latin typeface="+mn-lt"/>
              <a:ea typeface="+mn-ea"/>
              <a:cs typeface="TH Kodchasal" pitchFamily="2" charset="-34"/>
            </a:rPr>
            <a:t>คุ้มครอง รักษา ทรัพยากร             ธรรมชาติที่มีอยู่ให้คงสภาพ          เพื่อรักษาความสมดุล อำนวยประโยชน์ทั้งทางตรงและทางอ้อมแก่รัฐและประชาชน</a:t>
          </a:r>
        </a:p>
      </dgm:t>
    </dgm:pt>
    <dgm:pt modelId="{CEB1D741-5DA7-43E9-B0A5-72CD5BB12514}" type="parTrans" cxnId="{20AE4D63-7396-485B-9808-4E2E5CB364EC}">
      <dgm:prSet/>
      <dgm:spPr/>
      <dgm:t>
        <a:bodyPr/>
        <a:lstStyle/>
        <a:p>
          <a:endParaRPr lang="th-TH" sz="2000" b="1">
            <a:latin typeface="TH Kodchasal" pitchFamily="2" charset="-34"/>
            <a:cs typeface="TH Kodchasal" pitchFamily="2" charset="-34"/>
          </a:endParaRPr>
        </a:p>
      </dgm:t>
    </dgm:pt>
    <dgm:pt modelId="{848BB71E-CF64-481E-9DE5-3DAAD9D02DD1}" type="sibTrans" cxnId="{20AE4D63-7396-485B-9808-4E2E5CB364EC}">
      <dgm:prSet/>
      <dgm:spPr/>
      <dgm:t>
        <a:bodyPr/>
        <a:lstStyle/>
        <a:p>
          <a:endParaRPr lang="th-TH" sz="2000" b="1">
            <a:latin typeface="TH Kodchasal" pitchFamily="2" charset="-34"/>
            <a:cs typeface="TH Kodchasal" pitchFamily="2" charset="-34"/>
          </a:endParaRPr>
        </a:p>
      </dgm:t>
    </dgm:pt>
    <dgm:pt modelId="{59F65621-EC27-42F3-A8B5-E1377DC95210}" type="pres">
      <dgm:prSet presAssocID="{CA451D24-7258-4143-B26A-136E6310FDF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A795461-7EF8-437B-B9FE-9B676414142C}" type="pres">
      <dgm:prSet presAssocID="{CA451D24-7258-4143-B26A-136E6310FDF5}" presName="children" presStyleCnt="0"/>
      <dgm:spPr/>
    </dgm:pt>
    <dgm:pt modelId="{184BB204-01F7-4BA7-9852-8950EC27ECA2}" type="pres">
      <dgm:prSet presAssocID="{CA451D24-7258-4143-B26A-136E6310FDF5}" presName="child1group" presStyleCnt="0"/>
      <dgm:spPr/>
    </dgm:pt>
    <dgm:pt modelId="{457295F8-325D-445B-A22A-4DD5D7FC11F8}" type="pres">
      <dgm:prSet presAssocID="{CA451D24-7258-4143-B26A-136E6310FDF5}" presName="child1" presStyleLbl="bgAcc1" presStyleIdx="0" presStyleCnt="4" custScaleX="181270" custScaleY="127610" custLinFactNeighborX="-10927" custLinFactNeighborY="24235"/>
      <dgm:spPr>
        <a:prstGeom prst="roundRect">
          <a:avLst>
            <a:gd name="adj" fmla="val 10000"/>
          </a:avLst>
        </a:prstGeom>
      </dgm:spPr>
    </dgm:pt>
    <dgm:pt modelId="{5A4EA38F-A97D-4302-9DB0-10802B139725}" type="pres">
      <dgm:prSet presAssocID="{CA451D24-7258-4143-B26A-136E6310FDF5}" presName="child1Text" presStyleLbl="bgAcc1" presStyleIdx="0" presStyleCnt="4">
        <dgm:presLayoutVars>
          <dgm:bulletEnabled val="1"/>
        </dgm:presLayoutVars>
      </dgm:prSet>
      <dgm:spPr/>
    </dgm:pt>
    <dgm:pt modelId="{499A0634-E17E-4936-9FDA-47DE21219F2B}" type="pres">
      <dgm:prSet presAssocID="{CA451D24-7258-4143-B26A-136E6310FDF5}" presName="child2group" presStyleCnt="0"/>
      <dgm:spPr/>
    </dgm:pt>
    <dgm:pt modelId="{891C919C-105C-4838-8B68-7AB76E9BCBC0}" type="pres">
      <dgm:prSet presAssocID="{CA451D24-7258-4143-B26A-136E6310FDF5}" presName="child2" presStyleLbl="bgAcc1" presStyleIdx="1" presStyleCnt="4" custScaleX="185458" custScaleY="132157" custLinFactNeighborX="9279" custLinFactNeighborY="24992"/>
      <dgm:spPr>
        <a:prstGeom prst="roundRect">
          <a:avLst>
            <a:gd name="adj" fmla="val 10000"/>
          </a:avLst>
        </a:prstGeom>
      </dgm:spPr>
    </dgm:pt>
    <dgm:pt modelId="{B5B592B2-FF8A-4413-9852-F798C5531C7C}" type="pres">
      <dgm:prSet presAssocID="{CA451D24-7258-4143-B26A-136E6310FDF5}" presName="child2Text" presStyleLbl="bgAcc1" presStyleIdx="1" presStyleCnt="4">
        <dgm:presLayoutVars>
          <dgm:bulletEnabled val="1"/>
        </dgm:presLayoutVars>
      </dgm:prSet>
      <dgm:spPr/>
    </dgm:pt>
    <dgm:pt modelId="{C37E0E66-FF27-4743-99D1-6DEE0E5C085D}" type="pres">
      <dgm:prSet presAssocID="{CA451D24-7258-4143-B26A-136E6310FDF5}" presName="child3group" presStyleCnt="0"/>
      <dgm:spPr/>
    </dgm:pt>
    <dgm:pt modelId="{C0662C4A-7654-47C7-9B1E-C806119D0B72}" type="pres">
      <dgm:prSet presAssocID="{CA451D24-7258-4143-B26A-136E6310FDF5}" presName="child3" presStyleLbl="bgAcc1" presStyleIdx="2" presStyleCnt="4" custScaleX="179885" custScaleY="143517" custLinFactNeighborX="12329" custLinFactNeighborY="-22642"/>
      <dgm:spPr>
        <a:prstGeom prst="roundRect">
          <a:avLst>
            <a:gd name="adj" fmla="val 10000"/>
          </a:avLst>
        </a:prstGeom>
      </dgm:spPr>
    </dgm:pt>
    <dgm:pt modelId="{F1391654-C122-4CAE-978B-E6641F5F63B5}" type="pres">
      <dgm:prSet presAssocID="{CA451D24-7258-4143-B26A-136E6310FDF5}" presName="child3Text" presStyleLbl="bgAcc1" presStyleIdx="2" presStyleCnt="4">
        <dgm:presLayoutVars>
          <dgm:bulletEnabled val="1"/>
        </dgm:presLayoutVars>
      </dgm:prSet>
      <dgm:spPr/>
    </dgm:pt>
    <dgm:pt modelId="{388750F9-DC67-4541-BB00-42CFACEC4943}" type="pres">
      <dgm:prSet presAssocID="{CA451D24-7258-4143-B26A-136E6310FDF5}" presName="child4group" presStyleCnt="0"/>
      <dgm:spPr/>
    </dgm:pt>
    <dgm:pt modelId="{FA4CBD91-F604-4BD0-B19F-8A621BA96BF8}" type="pres">
      <dgm:prSet presAssocID="{CA451D24-7258-4143-B26A-136E6310FDF5}" presName="child4" presStyleLbl="bgAcc1" presStyleIdx="3" presStyleCnt="4" custScaleX="178260" custScaleY="135420" custLinFactNeighborX="-12340" custLinFactNeighborY="-20565"/>
      <dgm:spPr>
        <a:prstGeom prst="roundRect">
          <a:avLst>
            <a:gd name="adj" fmla="val 10000"/>
          </a:avLst>
        </a:prstGeom>
      </dgm:spPr>
    </dgm:pt>
    <dgm:pt modelId="{F36BF197-36D2-4A9A-8ABB-10E8C0137F21}" type="pres">
      <dgm:prSet presAssocID="{CA451D24-7258-4143-B26A-136E6310FDF5}" presName="child4Text" presStyleLbl="bgAcc1" presStyleIdx="3" presStyleCnt="4">
        <dgm:presLayoutVars>
          <dgm:bulletEnabled val="1"/>
        </dgm:presLayoutVars>
      </dgm:prSet>
      <dgm:spPr/>
    </dgm:pt>
    <dgm:pt modelId="{A49F9CAD-D784-47C9-AD55-59F521EB8C7A}" type="pres">
      <dgm:prSet presAssocID="{CA451D24-7258-4143-B26A-136E6310FDF5}" presName="childPlaceholder" presStyleCnt="0"/>
      <dgm:spPr/>
    </dgm:pt>
    <dgm:pt modelId="{424A8368-380C-436C-BB60-3CF08CB0A4CF}" type="pres">
      <dgm:prSet presAssocID="{CA451D24-7258-4143-B26A-136E6310FDF5}" presName="circle" presStyleCnt="0"/>
      <dgm:spPr/>
    </dgm:pt>
    <dgm:pt modelId="{DA372424-5119-4F9B-88EF-526FCD453CD4}" type="pres">
      <dgm:prSet presAssocID="{CA451D24-7258-4143-B26A-136E6310FDF5}" presName="quadrant1" presStyleLbl="node1" presStyleIdx="0" presStyleCnt="4" custScaleX="105927" custScaleY="104547" custLinFactNeighborX="-6277" custLinFactNeighborY="-3630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85ADD48C-6313-4D06-BD6B-AB07AA3AE33B}" type="pres">
      <dgm:prSet presAssocID="{CA451D24-7258-4143-B26A-136E6310FDF5}" presName="quadrant2" presStyleLbl="node1" presStyleIdx="1" presStyleCnt="4" custScaleX="104618" custScaleY="105999" custLinFactNeighborX="-2647" custLinFactNeighborY="-3630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7E1E0249-7A8A-4C2B-B4F6-4DEA85C2A500}" type="pres">
      <dgm:prSet presAssocID="{CA451D24-7258-4143-B26A-136E6310FDF5}" presName="quadrant3" presStyleLbl="node1" presStyleIdx="2" presStyleCnt="4" custScaleX="103286" custLinFactNeighborX="-1326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8A341246-4517-400F-AE09-9B468B53E8A5}" type="pres">
      <dgm:prSet presAssocID="{CA451D24-7258-4143-B26A-136E6310FDF5}" presName="quadrant4" presStyleLbl="node1" presStyleIdx="3" presStyleCnt="4" custScaleX="110547" custLinFactNeighborX="-5611" custLinFactNeighborY="-1619">
        <dgm:presLayoutVars>
          <dgm:chMax val="1"/>
          <dgm:bulletEnabled val="1"/>
        </dgm:presLayoutVars>
      </dgm:prSet>
      <dgm:spPr>
        <a:prstGeom prst="pieWedge">
          <a:avLst/>
        </a:prstGeom>
      </dgm:spPr>
    </dgm:pt>
    <dgm:pt modelId="{082C6BE7-C638-4795-979C-8701241D97BC}" type="pres">
      <dgm:prSet presAssocID="{CA451D24-7258-4143-B26A-136E6310FDF5}" presName="quadrantPlaceholder" presStyleCnt="0"/>
      <dgm:spPr/>
    </dgm:pt>
    <dgm:pt modelId="{C730D9B9-0008-4646-AE4B-913978C3A2DF}" type="pres">
      <dgm:prSet presAssocID="{CA451D24-7258-4143-B26A-136E6310FDF5}" presName="center1" presStyleLbl="fgShp" presStyleIdx="0" presStyleCnt="2" custLinFactNeighborX="-12381" custLinFactNeighborY="2698"/>
      <dgm:spPr>
        <a:xfrm>
          <a:off x="4106153" y="2088235"/>
          <a:ext cx="746777" cy="649371"/>
        </a:xfrm>
        <a:prstGeom prst="circular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gm:spPr>
    </dgm:pt>
    <dgm:pt modelId="{45361AA7-1C51-4E62-814C-9A2F1523B728}" type="pres">
      <dgm:prSet presAssocID="{CA451D24-7258-4143-B26A-136E6310FDF5}" presName="center2" presStyleLbl="fgShp" presStyleIdx="1" presStyleCnt="2" custLinFactNeighborX="-12381" custLinFactNeighborY="-13586"/>
      <dgm:spPr>
        <a:xfrm rot="10800000">
          <a:off x="4106153" y="2232249"/>
          <a:ext cx="746777" cy="649371"/>
        </a:xfrm>
        <a:prstGeom prst="circular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gm:spPr>
    </dgm:pt>
  </dgm:ptLst>
  <dgm:cxnLst>
    <dgm:cxn modelId="{61974A00-B99F-49E2-8D3B-2E044D05E4A0}" type="presOf" srcId="{0E243867-34AC-4AAC-AC11-AA0577B72A0F}" destId="{C0662C4A-7654-47C7-9B1E-C806119D0B72}" srcOrd="0" destOrd="0" presId="urn:microsoft.com/office/officeart/2005/8/layout/cycle4#2"/>
    <dgm:cxn modelId="{B51BCB0C-09E1-4807-AE5E-2D8D03E05301}" type="presOf" srcId="{50E56275-6CA1-4065-9514-53CB558FB9AB}" destId="{DA372424-5119-4F9B-88EF-526FCD453CD4}" srcOrd="0" destOrd="0" presId="urn:microsoft.com/office/officeart/2005/8/layout/cycle4#2"/>
    <dgm:cxn modelId="{300A8822-19DC-454E-A32E-3E90A1DD7A5C}" type="presOf" srcId="{CA435930-67B9-4820-97D2-40628BE1589A}" destId="{7E1E0249-7A8A-4C2B-B4F6-4DEA85C2A500}" srcOrd="0" destOrd="0" presId="urn:microsoft.com/office/officeart/2005/8/layout/cycle4#2"/>
    <dgm:cxn modelId="{9A080233-4435-4AB5-8D12-291ED6DCFD56}" type="presOf" srcId="{F930EA86-D4D0-438E-8642-9B9640F19C89}" destId="{B5B592B2-FF8A-4413-9852-F798C5531C7C}" srcOrd="1" destOrd="0" presId="urn:microsoft.com/office/officeart/2005/8/layout/cycle4#2"/>
    <dgm:cxn modelId="{7FFB2A35-E71E-4C2B-9AA6-A70546DEAD64}" srcId="{EEF941A1-F63E-432E-9884-792205BAFF7A}" destId="{F930EA86-D4D0-438E-8642-9B9640F19C89}" srcOrd="0" destOrd="0" parTransId="{CEFA11C7-CAA0-430F-9A0F-1FF30F3D00BA}" sibTransId="{D570246F-4F00-47EA-8876-32181002FB2B}"/>
    <dgm:cxn modelId="{DA984D39-74DB-4878-AA9A-42FB838BD136}" srcId="{CA451D24-7258-4143-B26A-136E6310FDF5}" destId="{50E56275-6CA1-4065-9514-53CB558FB9AB}" srcOrd="0" destOrd="0" parTransId="{8F805725-53ED-4EE8-BE63-FE41A12A820A}" sibTransId="{20532E6D-2764-4F3D-A39F-5A4DF0E5555D}"/>
    <dgm:cxn modelId="{F2DDEF42-5833-4C0F-8B00-C978109C2785}" type="presOf" srcId="{EEF941A1-F63E-432E-9884-792205BAFF7A}" destId="{85ADD48C-6313-4D06-BD6B-AB07AA3AE33B}" srcOrd="0" destOrd="0" presId="urn:microsoft.com/office/officeart/2005/8/layout/cycle4#2"/>
    <dgm:cxn modelId="{20AE4D63-7396-485B-9808-4E2E5CB364EC}" srcId="{2BC09311-8835-4A77-8803-7A1F2E7F1150}" destId="{2F611FA4-2DE6-4A1D-AA8A-4E279CA5A32B}" srcOrd="0" destOrd="0" parTransId="{CEB1D741-5DA7-43E9-B0A5-72CD5BB12514}" sibTransId="{848BB71E-CF64-481E-9DE5-3DAAD9D02DD1}"/>
    <dgm:cxn modelId="{9AAEA951-DD7C-4121-AA8D-3AE2D5ED670C}" srcId="{CA451D24-7258-4143-B26A-136E6310FDF5}" destId="{CA435930-67B9-4820-97D2-40628BE1589A}" srcOrd="2" destOrd="0" parTransId="{74B09B8B-4C95-480C-B3E8-4BF4DF607B0B}" sibTransId="{6226D5CB-D6E7-499A-8A55-2F75DB8106F9}"/>
    <dgm:cxn modelId="{4315F051-22B6-4958-A74F-42A52D11CD1F}" type="presOf" srcId="{2BC09311-8835-4A77-8803-7A1F2E7F1150}" destId="{8A341246-4517-400F-AE09-9B468B53E8A5}" srcOrd="0" destOrd="0" presId="urn:microsoft.com/office/officeart/2005/8/layout/cycle4#2"/>
    <dgm:cxn modelId="{24BFAF52-BA7B-4D9F-82DA-8326E6FDBCC3}" type="presOf" srcId="{F930EA86-D4D0-438E-8642-9B9640F19C89}" destId="{891C919C-105C-4838-8B68-7AB76E9BCBC0}" srcOrd="0" destOrd="0" presId="urn:microsoft.com/office/officeart/2005/8/layout/cycle4#2"/>
    <dgm:cxn modelId="{99AEAF79-252E-4540-9614-65742D99E762}" srcId="{50E56275-6CA1-4065-9514-53CB558FB9AB}" destId="{5BF5D418-0E2F-4A39-A02B-D775D4154473}" srcOrd="0" destOrd="0" parTransId="{B0AE1A9B-3C48-461B-9725-544C478136C0}" sibTransId="{7D7E37C0-5E4F-4371-B875-81B7758D57DD}"/>
    <dgm:cxn modelId="{AF3D785A-0B83-4C2B-B678-54D270171A07}" srcId="{CA451D24-7258-4143-B26A-136E6310FDF5}" destId="{2BC09311-8835-4A77-8803-7A1F2E7F1150}" srcOrd="3" destOrd="0" parTransId="{17F1B3D4-4C30-483E-BF7B-2BC368AD8880}" sibTransId="{93504AFD-26A5-4A00-B681-DE99752D45D5}"/>
    <dgm:cxn modelId="{9949B37C-C8BD-486F-8D72-7A728594A1E6}" type="presOf" srcId="{CA451D24-7258-4143-B26A-136E6310FDF5}" destId="{59F65621-EC27-42F3-A8B5-E1377DC95210}" srcOrd="0" destOrd="0" presId="urn:microsoft.com/office/officeart/2005/8/layout/cycle4#2"/>
    <dgm:cxn modelId="{5E09E389-4BD1-41DE-8A26-E9A5980B101F}" type="presOf" srcId="{2F611FA4-2DE6-4A1D-AA8A-4E279CA5A32B}" destId="{FA4CBD91-F604-4BD0-B19F-8A621BA96BF8}" srcOrd="0" destOrd="0" presId="urn:microsoft.com/office/officeart/2005/8/layout/cycle4#2"/>
    <dgm:cxn modelId="{AB0A6991-3B42-4A7E-9B0D-89E1DD78A781}" type="presOf" srcId="{5BF5D418-0E2F-4A39-A02B-D775D4154473}" destId="{5A4EA38F-A97D-4302-9DB0-10802B139725}" srcOrd="1" destOrd="0" presId="urn:microsoft.com/office/officeart/2005/8/layout/cycle4#2"/>
    <dgm:cxn modelId="{7992D2B3-0739-4681-9653-17F5B7BC1615}" type="presOf" srcId="{5BF5D418-0E2F-4A39-A02B-D775D4154473}" destId="{457295F8-325D-445B-A22A-4DD5D7FC11F8}" srcOrd="0" destOrd="0" presId="urn:microsoft.com/office/officeart/2005/8/layout/cycle4#2"/>
    <dgm:cxn modelId="{837AAFB4-0078-4CA1-97C9-05A899EE1842}" srcId="{CA435930-67B9-4820-97D2-40628BE1589A}" destId="{0E243867-34AC-4AAC-AC11-AA0577B72A0F}" srcOrd="0" destOrd="0" parTransId="{3757458E-99C2-4879-8FBB-DF768903345F}" sibTransId="{A12CF6DE-B2FA-4BA0-A37F-D8BB3ADCA9A5}"/>
    <dgm:cxn modelId="{AE232EC5-378E-428C-ADE9-118B5DA0EA45}" type="presOf" srcId="{0E243867-34AC-4AAC-AC11-AA0577B72A0F}" destId="{F1391654-C122-4CAE-978B-E6641F5F63B5}" srcOrd="1" destOrd="0" presId="urn:microsoft.com/office/officeart/2005/8/layout/cycle4#2"/>
    <dgm:cxn modelId="{6A91F2CA-2131-43B4-A21C-7F9480C93DAD}" type="presOf" srcId="{2F611FA4-2DE6-4A1D-AA8A-4E279CA5A32B}" destId="{F36BF197-36D2-4A9A-8ABB-10E8C0137F21}" srcOrd="1" destOrd="0" presId="urn:microsoft.com/office/officeart/2005/8/layout/cycle4#2"/>
    <dgm:cxn modelId="{6DD6CAF7-AEFB-4C91-B7F1-CEEA3F579BD1}" srcId="{CA451D24-7258-4143-B26A-136E6310FDF5}" destId="{EEF941A1-F63E-432E-9884-792205BAFF7A}" srcOrd="1" destOrd="0" parTransId="{C6C9EF24-61BD-44B9-977D-8F1D7A8CD967}" sibTransId="{A3DF188B-75A7-4D6B-BB37-3D58EF2D4C22}"/>
    <dgm:cxn modelId="{BD68C32C-515E-41EE-9EA1-10A3195062B3}" type="presParOf" srcId="{59F65621-EC27-42F3-A8B5-E1377DC95210}" destId="{5A795461-7EF8-437B-B9FE-9B676414142C}" srcOrd="0" destOrd="0" presId="urn:microsoft.com/office/officeart/2005/8/layout/cycle4#2"/>
    <dgm:cxn modelId="{327D1DD5-8307-4871-943E-6B0888536660}" type="presParOf" srcId="{5A795461-7EF8-437B-B9FE-9B676414142C}" destId="{184BB204-01F7-4BA7-9852-8950EC27ECA2}" srcOrd="0" destOrd="0" presId="urn:microsoft.com/office/officeart/2005/8/layout/cycle4#2"/>
    <dgm:cxn modelId="{2438F441-A50D-4EEE-9088-089B26B97716}" type="presParOf" srcId="{184BB204-01F7-4BA7-9852-8950EC27ECA2}" destId="{457295F8-325D-445B-A22A-4DD5D7FC11F8}" srcOrd="0" destOrd="0" presId="urn:microsoft.com/office/officeart/2005/8/layout/cycle4#2"/>
    <dgm:cxn modelId="{643E4AF0-76AA-4B58-B569-F6FBD245C9F6}" type="presParOf" srcId="{184BB204-01F7-4BA7-9852-8950EC27ECA2}" destId="{5A4EA38F-A97D-4302-9DB0-10802B139725}" srcOrd="1" destOrd="0" presId="urn:microsoft.com/office/officeart/2005/8/layout/cycle4#2"/>
    <dgm:cxn modelId="{5F4ED2FB-A493-482D-8497-B8E29A342567}" type="presParOf" srcId="{5A795461-7EF8-437B-B9FE-9B676414142C}" destId="{499A0634-E17E-4936-9FDA-47DE21219F2B}" srcOrd="1" destOrd="0" presId="urn:microsoft.com/office/officeart/2005/8/layout/cycle4#2"/>
    <dgm:cxn modelId="{BCD61A7F-05C7-4ECB-9585-0CA03CDFA957}" type="presParOf" srcId="{499A0634-E17E-4936-9FDA-47DE21219F2B}" destId="{891C919C-105C-4838-8B68-7AB76E9BCBC0}" srcOrd="0" destOrd="0" presId="urn:microsoft.com/office/officeart/2005/8/layout/cycle4#2"/>
    <dgm:cxn modelId="{F275075F-4AF0-41A3-996B-308EEAD21FA0}" type="presParOf" srcId="{499A0634-E17E-4936-9FDA-47DE21219F2B}" destId="{B5B592B2-FF8A-4413-9852-F798C5531C7C}" srcOrd="1" destOrd="0" presId="urn:microsoft.com/office/officeart/2005/8/layout/cycle4#2"/>
    <dgm:cxn modelId="{86D7D36D-C4BA-4476-AA4F-B89611C24DFA}" type="presParOf" srcId="{5A795461-7EF8-437B-B9FE-9B676414142C}" destId="{C37E0E66-FF27-4743-99D1-6DEE0E5C085D}" srcOrd="2" destOrd="0" presId="urn:microsoft.com/office/officeart/2005/8/layout/cycle4#2"/>
    <dgm:cxn modelId="{C463B470-41CE-44DE-88C1-464BB7CE26B3}" type="presParOf" srcId="{C37E0E66-FF27-4743-99D1-6DEE0E5C085D}" destId="{C0662C4A-7654-47C7-9B1E-C806119D0B72}" srcOrd="0" destOrd="0" presId="urn:microsoft.com/office/officeart/2005/8/layout/cycle4#2"/>
    <dgm:cxn modelId="{83C964F0-5290-4A69-AE8C-4954B86F15B1}" type="presParOf" srcId="{C37E0E66-FF27-4743-99D1-6DEE0E5C085D}" destId="{F1391654-C122-4CAE-978B-E6641F5F63B5}" srcOrd="1" destOrd="0" presId="urn:microsoft.com/office/officeart/2005/8/layout/cycle4#2"/>
    <dgm:cxn modelId="{D65D24D8-8433-46D2-BA54-24ED98535013}" type="presParOf" srcId="{5A795461-7EF8-437B-B9FE-9B676414142C}" destId="{388750F9-DC67-4541-BB00-42CFACEC4943}" srcOrd="3" destOrd="0" presId="urn:microsoft.com/office/officeart/2005/8/layout/cycle4#2"/>
    <dgm:cxn modelId="{2DDEC9AA-B0EE-4BE4-9B36-AA5E9C142037}" type="presParOf" srcId="{388750F9-DC67-4541-BB00-42CFACEC4943}" destId="{FA4CBD91-F604-4BD0-B19F-8A621BA96BF8}" srcOrd="0" destOrd="0" presId="urn:microsoft.com/office/officeart/2005/8/layout/cycle4#2"/>
    <dgm:cxn modelId="{D518D691-4CC0-462C-9F46-EAD0AF65D260}" type="presParOf" srcId="{388750F9-DC67-4541-BB00-42CFACEC4943}" destId="{F36BF197-36D2-4A9A-8ABB-10E8C0137F21}" srcOrd="1" destOrd="0" presId="urn:microsoft.com/office/officeart/2005/8/layout/cycle4#2"/>
    <dgm:cxn modelId="{62A63092-8816-4597-B965-BEA949912E67}" type="presParOf" srcId="{5A795461-7EF8-437B-B9FE-9B676414142C}" destId="{A49F9CAD-D784-47C9-AD55-59F521EB8C7A}" srcOrd="4" destOrd="0" presId="urn:microsoft.com/office/officeart/2005/8/layout/cycle4#2"/>
    <dgm:cxn modelId="{3888F7CC-293D-4AC6-BA88-E6546CB15271}" type="presParOf" srcId="{59F65621-EC27-42F3-A8B5-E1377DC95210}" destId="{424A8368-380C-436C-BB60-3CF08CB0A4CF}" srcOrd="1" destOrd="0" presId="urn:microsoft.com/office/officeart/2005/8/layout/cycle4#2"/>
    <dgm:cxn modelId="{3BBEE580-1D8C-482B-97B4-0D75BEDBCC29}" type="presParOf" srcId="{424A8368-380C-436C-BB60-3CF08CB0A4CF}" destId="{DA372424-5119-4F9B-88EF-526FCD453CD4}" srcOrd="0" destOrd="0" presId="urn:microsoft.com/office/officeart/2005/8/layout/cycle4#2"/>
    <dgm:cxn modelId="{BE3D37AD-3112-4C94-851E-9DAB1699FBAA}" type="presParOf" srcId="{424A8368-380C-436C-BB60-3CF08CB0A4CF}" destId="{85ADD48C-6313-4D06-BD6B-AB07AA3AE33B}" srcOrd="1" destOrd="0" presId="urn:microsoft.com/office/officeart/2005/8/layout/cycle4#2"/>
    <dgm:cxn modelId="{F05B1B12-B4D5-4290-B530-B1BEFEC5DE67}" type="presParOf" srcId="{424A8368-380C-436C-BB60-3CF08CB0A4CF}" destId="{7E1E0249-7A8A-4C2B-B4F6-4DEA85C2A500}" srcOrd="2" destOrd="0" presId="urn:microsoft.com/office/officeart/2005/8/layout/cycle4#2"/>
    <dgm:cxn modelId="{812D0413-DDDA-439C-BBFF-CDFD6295E116}" type="presParOf" srcId="{424A8368-380C-436C-BB60-3CF08CB0A4CF}" destId="{8A341246-4517-400F-AE09-9B468B53E8A5}" srcOrd="3" destOrd="0" presId="urn:microsoft.com/office/officeart/2005/8/layout/cycle4#2"/>
    <dgm:cxn modelId="{16F96795-7609-4C5B-8646-718747F28273}" type="presParOf" srcId="{424A8368-380C-436C-BB60-3CF08CB0A4CF}" destId="{082C6BE7-C638-4795-979C-8701241D97BC}" srcOrd="4" destOrd="0" presId="urn:microsoft.com/office/officeart/2005/8/layout/cycle4#2"/>
    <dgm:cxn modelId="{517D392A-60ED-427A-AA91-9FF63D7E3D19}" type="presParOf" srcId="{59F65621-EC27-42F3-A8B5-E1377DC95210}" destId="{C730D9B9-0008-4646-AE4B-913978C3A2DF}" srcOrd="2" destOrd="0" presId="urn:microsoft.com/office/officeart/2005/8/layout/cycle4#2"/>
    <dgm:cxn modelId="{768CFE23-74CC-4814-90C1-2AEC9A1E9AEC}" type="presParOf" srcId="{59F65621-EC27-42F3-A8B5-E1377DC95210}" destId="{45361AA7-1C51-4E62-814C-9A2F1523B728}" srcOrd="3" destOrd="0" presId="urn:microsoft.com/office/officeart/2005/8/layout/cycle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73F0F-CAD2-4C87-97B1-D4D2B8C26B41}">
      <dsp:nvSpPr>
        <dsp:cNvPr id="0" name=""/>
        <dsp:cNvSpPr/>
      </dsp:nvSpPr>
      <dsp:spPr>
        <a:xfrm rot="5400000">
          <a:off x="-124907" y="126847"/>
          <a:ext cx="832716" cy="58290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rPr>
            <a:t>1</a:t>
          </a:r>
        </a:p>
      </dsp:txBody>
      <dsp:txXfrm rot="-5400000">
        <a:off x="1" y="293391"/>
        <a:ext cx="582901" cy="249815"/>
      </dsp:txXfrm>
    </dsp:sp>
    <dsp:sp modelId="{9CECEEB6-4A26-4E41-A1E4-A58D175F7426}">
      <dsp:nvSpPr>
        <dsp:cNvPr id="0" name=""/>
        <dsp:cNvSpPr/>
      </dsp:nvSpPr>
      <dsp:spPr>
        <a:xfrm rot="5400000">
          <a:off x="2252700" y="-1669799"/>
          <a:ext cx="541550" cy="38811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IT๙" pitchFamily="34" charset="-34"/>
              <a:ea typeface="+mn-ea"/>
              <a:cs typeface="TH SarabunIT๙" pitchFamily="34" charset="-34"/>
            </a:rPr>
            <a:t>การประกาศสงวนหวงห้ามไว้ใช้ในราชการ</a:t>
          </a:r>
          <a:endParaRPr lang="th-TH" sz="2000" b="1" kern="1200" dirty="0">
            <a:latin typeface="TH SarabunIT๙" pitchFamily="34" charset="-34"/>
            <a:cs typeface="TH SarabunIT๙" pitchFamily="34" charset="-34"/>
          </a:endParaRPr>
        </a:p>
      </dsp:txBody>
      <dsp:txXfrm rot="-5400000">
        <a:off x="582901" y="26436"/>
        <a:ext cx="3854712" cy="488678"/>
      </dsp:txXfrm>
    </dsp:sp>
    <dsp:sp modelId="{2ECC8D98-2520-432C-81E7-C55EDB963DAA}">
      <dsp:nvSpPr>
        <dsp:cNvPr id="0" name=""/>
        <dsp:cNvSpPr/>
      </dsp:nvSpPr>
      <dsp:spPr>
        <a:xfrm rot="5400000">
          <a:off x="-124907" y="838448"/>
          <a:ext cx="832716" cy="58290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rPr>
            <a:t>2</a:t>
          </a:r>
        </a:p>
      </dsp:txBody>
      <dsp:txXfrm rot="-5400000">
        <a:off x="1" y="1004992"/>
        <a:ext cx="582901" cy="249815"/>
      </dsp:txXfrm>
    </dsp:sp>
    <dsp:sp modelId="{706193B0-C850-404E-82A8-F017E80D7B59}">
      <dsp:nvSpPr>
        <dsp:cNvPr id="0" name=""/>
        <dsp:cNvSpPr/>
      </dsp:nvSpPr>
      <dsp:spPr>
        <a:xfrm rot="5400000">
          <a:off x="2252842" y="-956400"/>
          <a:ext cx="541265" cy="38811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IT๙" pitchFamily="34" charset="-34"/>
              <a:ea typeface="+mn-ea"/>
              <a:cs typeface="TH SarabunIT๙" pitchFamily="34" charset="-34"/>
            </a:rPr>
            <a:t>ตกเป็นของรัฐเนื่องจากค้างชำระภาษีอากร</a:t>
          </a:r>
          <a:endParaRPr lang="th-TH" sz="2000" b="1" kern="1200" dirty="0">
            <a:latin typeface="TH SarabunIT๙" pitchFamily="34" charset="-34"/>
            <a:cs typeface="TH SarabunIT๙" pitchFamily="34" charset="-34"/>
          </a:endParaRPr>
        </a:p>
      </dsp:txBody>
      <dsp:txXfrm rot="-5400000">
        <a:off x="582901" y="739963"/>
        <a:ext cx="3854726" cy="488421"/>
      </dsp:txXfrm>
    </dsp:sp>
    <dsp:sp modelId="{4ADC7536-6786-45B9-B29F-257E95EA93DA}">
      <dsp:nvSpPr>
        <dsp:cNvPr id="0" name=""/>
        <dsp:cNvSpPr/>
      </dsp:nvSpPr>
      <dsp:spPr>
        <a:xfrm rot="5400000">
          <a:off x="-124907" y="1550049"/>
          <a:ext cx="832716" cy="58290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rPr>
            <a:t>3</a:t>
          </a:r>
          <a:r>
            <a:rPr lang="th-TH" sz="2000" b="1" kern="1200" dirty="0">
              <a:latin typeface="TH SarabunIT๙" pitchFamily="34" charset="-34"/>
              <a:cs typeface="TH SarabunIT๙" pitchFamily="34" charset="-34"/>
            </a:rPr>
            <a:t>   </a:t>
          </a:r>
        </a:p>
      </dsp:txBody>
      <dsp:txXfrm rot="-5400000">
        <a:off x="1" y="1716593"/>
        <a:ext cx="582901" cy="249815"/>
      </dsp:txXfrm>
    </dsp:sp>
    <dsp:sp modelId="{A8F65966-31CE-404D-A94C-CC491607F1FA}">
      <dsp:nvSpPr>
        <dsp:cNvPr id="0" name=""/>
        <dsp:cNvSpPr/>
      </dsp:nvSpPr>
      <dsp:spPr>
        <a:xfrm rot="5400000">
          <a:off x="2252842" y="-244799"/>
          <a:ext cx="541265" cy="38811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IT๙" pitchFamily="34" charset="-34"/>
              <a:ea typeface="+mn-ea"/>
              <a:cs typeface="TH SarabunIT๙" pitchFamily="34" charset="-34"/>
            </a:rPr>
            <a:t>โดยคำพิพากษาของศาล</a:t>
          </a:r>
          <a:endParaRPr lang="th-TH" sz="2000" b="1" kern="1200">
            <a:latin typeface="TH SarabunIT๙" pitchFamily="34" charset="-34"/>
            <a:cs typeface="TH SarabunIT๙" pitchFamily="34" charset="-34"/>
          </a:endParaRPr>
        </a:p>
      </dsp:txBody>
      <dsp:txXfrm rot="-5400000">
        <a:off x="582901" y="1451564"/>
        <a:ext cx="3854726" cy="488421"/>
      </dsp:txXfrm>
    </dsp:sp>
    <dsp:sp modelId="{44027851-9D05-49E6-829F-C0A167CD2C1E}">
      <dsp:nvSpPr>
        <dsp:cNvPr id="0" name=""/>
        <dsp:cNvSpPr/>
      </dsp:nvSpPr>
      <dsp:spPr>
        <a:xfrm rot="5400000">
          <a:off x="-124907" y="2261649"/>
          <a:ext cx="832716" cy="58290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TH SarabunIT๙" pitchFamily="34" charset="-34"/>
              <a:cs typeface="TH SarabunIT๙" pitchFamily="34" charset="-34"/>
            </a:rPr>
            <a:t>4</a:t>
          </a:r>
        </a:p>
      </dsp:txBody>
      <dsp:txXfrm rot="-5400000">
        <a:off x="1" y="2428193"/>
        <a:ext cx="582901" cy="249815"/>
      </dsp:txXfrm>
    </dsp:sp>
    <dsp:sp modelId="{0122A959-DF11-4849-AD89-F1087A553016}">
      <dsp:nvSpPr>
        <dsp:cNvPr id="0" name=""/>
        <dsp:cNvSpPr/>
      </dsp:nvSpPr>
      <dsp:spPr>
        <a:xfrm rot="5400000">
          <a:off x="2252842" y="466801"/>
          <a:ext cx="541265" cy="38811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IT๙" pitchFamily="34" charset="-34"/>
              <a:ea typeface="+mn-ea"/>
              <a:cs typeface="TH SarabunIT๙" pitchFamily="34" charset="-34"/>
            </a:rPr>
            <a:t>โดยการเวนคืน</a:t>
          </a:r>
          <a:endParaRPr lang="th-TH" sz="2000" b="1" kern="1200">
            <a:latin typeface="TH SarabunIT๙" pitchFamily="34" charset="-34"/>
            <a:cs typeface="TH SarabunIT๙" pitchFamily="34" charset="-34"/>
          </a:endParaRPr>
        </a:p>
      </dsp:txBody>
      <dsp:txXfrm rot="-5400000">
        <a:off x="582901" y="2163164"/>
        <a:ext cx="3854726" cy="488421"/>
      </dsp:txXfrm>
    </dsp:sp>
    <dsp:sp modelId="{063B05D4-3426-4FF4-B982-D170119F22AB}">
      <dsp:nvSpPr>
        <dsp:cNvPr id="0" name=""/>
        <dsp:cNvSpPr/>
      </dsp:nvSpPr>
      <dsp:spPr>
        <a:xfrm rot="5400000">
          <a:off x="-124907" y="2973250"/>
          <a:ext cx="832716" cy="58290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TH SarabunIT๙" pitchFamily="34" charset="-34"/>
              <a:cs typeface="TH SarabunIT๙" pitchFamily="34" charset="-34"/>
            </a:rPr>
            <a:t>5</a:t>
          </a:r>
        </a:p>
      </dsp:txBody>
      <dsp:txXfrm rot="-5400000">
        <a:off x="1" y="3139794"/>
        <a:ext cx="582901" cy="249815"/>
      </dsp:txXfrm>
    </dsp:sp>
    <dsp:sp modelId="{F80D8969-E599-480D-83C9-EDE327BBBFA8}">
      <dsp:nvSpPr>
        <dsp:cNvPr id="0" name=""/>
        <dsp:cNvSpPr/>
      </dsp:nvSpPr>
      <dsp:spPr>
        <a:xfrm rot="5400000">
          <a:off x="2252842" y="1178401"/>
          <a:ext cx="541265" cy="38811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IT๙" pitchFamily="34" charset="-34"/>
              <a:ea typeface="+mn-ea"/>
              <a:cs typeface="TH SarabunIT๙" pitchFamily="34" charset="-34"/>
            </a:rPr>
            <a:t>โดยผลของกฎหมาย</a:t>
          </a:r>
          <a:endParaRPr lang="th-TH" sz="2000" b="1" kern="1200" dirty="0">
            <a:latin typeface="TH SarabunIT๙" pitchFamily="34" charset="-34"/>
            <a:cs typeface="TH SarabunIT๙" pitchFamily="34" charset="-34"/>
          </a:endParaRPr>
        </a:p>
      </dsp:txBody>
      <dsp:txXfrm rot="-5400000">
        <a:off x="582901" y="2874764"/>
        <a:ext cx="3854726" cy="488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73F0F-CAD2-4C87-97B1-D4D2B8C26B41}">
      <dsp:nvSpPr>
        <dsp:cNvPr id="0" name=""/>
        <dsp:cNvSpPr/>
      </dsp:nvSpPr>
      <dsp:spPr>
        <a:xfrm rot="5400000">
          <a:off x="-116897" y="119595"/>
          <a:ext cx="779318" cy="54552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TH SarabunIT๙" pitchFamily="34" charset="-34"/>
              <a:cs typeface="TH SarabunIT๙" pitchFamily="34" charset="-34"/>
            </a:rPr>
            <a:t>6</a:t>
          </a:r>
        </a:p>
      </dsp:txBody>
      <dsp:txXfrm rot="-5400000">
        <a:off x="1" y="275458"/>
        <a:ext cx="545522" cy="233796"/>
      </dsp:txXfrm>
    </dsp:sp>
    <dsp:sp modelId="{9CECEEB6-4A26-4E41-A1E4-A58D175F7426}">
      <dsp:nvSpPr>
        <dsp:cNvPr id="0" name=""/>
        <dsp:cNvSpPr/>
      </dsp:nvSpPr>
      <dsp:spPr>
        <a:xfrm rot="5400000">
          <a:off x="2324399" y="-1778877"/>
          <a:ext cx="506823" cy="40645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IT๙" pitchFamily="34" charset="-34"/>
              <a:ea typeface="+mn-ea"/>
              <a:cs typeface="TH SarabunIT๙" pitchFamily="34" charset="-34"/>
            </a:rPr>
            <a:t>โดยกฎหมายพิเศษ</a:t>
          </a:r>
          <a:endParaRPr lang="th-TH" sz="2000" b="1" kern="1200" dirty="0">
            <a:latin typeface="TH SarabunIT๙" pitchFamily="34" charset="-34"/>
            <a:cs typeface="TH SarabunIT๙" pitchFamily="34" charset="-34"/>
          </a:endParaRPr>
        </a:p>
      </dsp:txBody>
      <dsp:txXfrm rot="-5400000">
        <a:off x="545523" y="24740"/>
        <a:ext cx="4039836" cy="457341"/>
      </dsp:txXfrm>
    </dsp:sp>
    <dsp:sp modelId="{2ECC8D98-2520-432C-81E7-C55EDB963DAA}">
      <dsp:nvSpPr>
        <dsp:cNvPr id="0" name=""/>
        <dsp:cNvSpPr/>
      </dsp:nvSpPr>
      <dsp:spPr>
        <a:xfrm rot="5400000">
          <a:off x="-116897" y="799094"/>
          <a:ext cx="779318" cy="54552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TH SarabunIT๙" pitchFamily="34" charset="-34"/>
              <a:cs typeface="TH SarabunIT๙" pitchFamily="34" charset="-34"/>
            </a:rPr>
            <a:t>7</a:t>
          </a:r>
        </a:p>
      </dsp:txBody>
      <dsp:txXfrm rot="-5400000">
        <a:off x="1" y="954957"/>
        <a:ext cx="545522" cy="233796"/>
      </dsp:txXfrm>
    </dsp:sp>
    <dsp:sp modelId="{706193B0-C850-404E-82A8-F017E80D7B59}">
      <dsp:nvSpPr>
        <dsp:cNvPr id="0" name=""/>
        <dsp:cNvSpPr/>
      </dsp:nvSpPr>
      <dsp:spPr>
        <a:xfrm rot="5400000">
          <a:off x="2324532" y="-1096813"/>
          <a:ext cx="506556" cy="40645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IT๙" pitchFamily="34" charset="-34"/>
              <a:ea typeface="+mn-ea"/>
              <a:cs typeface="TH SarabunIT๙" pitchFamily="34" charset="-34"/>
            </a:rPr>
            <a:t>ที่ดินเหลือจากการเวนคืน</a:t>
          </a:r>
          <a:endParaRPr lang="th-TH" sz="2000" b="1" kern="1200" dirty="0">
            <a:latin typeface="TH SarabunIT๙" pitchFamily="34" charset="-34"/>
            <a:cs typeface="TH SarabunIT๙" pitchFamily="34" charset="-34"/>
          </a:endParaRPr>
        </a:p>
      </dsp:txBody>
      <dsp:txXfrm rot="-5400000">
        <a:off x="545522" y="706925"/>
        <a:ext cx="4039849" cy="457100"/>
      </dsp:txXfrm>
    </dsp:sp>
    <dsp:sp modelId="{4ADC7536-6786-45B9-B29F-257E95EA93DA}">
      <dsp:nvSpPr>
        <dsp:cNvPr id="0" name=""/>
        <dsp:cNvSpPr/>
      </dsp:nvSpPr>
      <dsp:spPr>
        <a:xfrm rot="5400000">
          <a:off x="-116897" y="1478593"/>
          <a:ext cx="779318" cy="54552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TH SarabunIT๙" pitchFamily="34" charset="-34"/>
              <a:cs typeface="TH SarabunIT๙" pitchFamily="34" charset="-34"/>
            </a:rPr>
            <a:t>8</a:t>
          </a:r>
        </a:p>
      </dsp:txBody>
      <dsp:txXfrm rot="-5400000">
        <a:off x="1" y="1634456"/>
        <a:ext cx="545522" cy="233796"/>
      </dsp:txXfrm>
    </dsp:sp>
    <dsp:sp modelId="{A8F65966-31CE-404D-A94C-CC491607F1FA}">
      <dsp:nvSpPr>
        <dsp:cNvPr id="0" name=""/>
        <dsp:cNvSpPr/>
      </dsp:nvSpPr>
      <dsp:spPr>
        <a:xfrm rot="5400000">
          <a:off x="2324532" y="-417314"/>
          <a:ext cx="506556" cy="40645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IT๙" pitchFamily="34" charset="-34"/>
              <a:ea typeface="+mn-ea"/>
              <a:cs typeface="TH SarabunIT๙" pitchFamily="34" charset="-34"/>
            </a:rPr>
            <a:t>รัฐบาลซื้อด้วยเงินงบประมาณ</a:t>
          </a:r>
          <a:endParaRPr lang="th-TH" sz="2000" b="1" kern="1200" dirty="0">
            <a:latin typeface="TH SarabunIT๙" pitchFamily="34" charset="-34"/>
            <a:cs typeface="TH SarabunIT๙" pitchFamily="34" charset="-34"/>
          </a:endParaRPr>
        </a:p>
      </dsp:txBody>
      <dsp:txXfrm rot="-5400000">
        <a:off x="545522" y="1386424"/>
        <a:ext cx="4039849" cy="457100"/>
      </dsp:txXfrm>
    </dsp:sp>
    <dsp:sp modelId="{44027851-9D05-49E6-829F-C0A167CD2C1E}">
      <dsp:nvSpPr>
        <dsp:cNvPr id="0" name=""/>
        <dsp:cNvSpPr/>
      </dsp:nvSpPr>
      <dsp:spPr>
        <a:xfrm rot="5400000">
          <a:off x="-116897" y="2158092"/>
          <a:ext cx="779318" cy="54552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TH SarabunIT๙" pitchFamily="34" charset="-34"/>
              <a:cs typeface="TH SarabunIT๙" pitchFamily="34" charset="-34"/>
            </a:rPr>
            <a:t>9</a:t>
          </a:r>
        </a:p>
      </dsp:txBody>
      <dsp:txXfrm rot="-5400000">
        <a:off x="1" y="2313955"/>
        <a:ext cx="545522" cy="233796"/>
      </dsp:txXfrm>
    </dsp:sp>
    <dsp:sp modelId="{0122A959-DF11-4849-AD89-F1087A553016}">
      <dsp:nvSpPr>
        <dsp:cNvPr id="0" name=""/>
        <dsp:cNvSpPr/>
      </dsp:nvSpPr>
      <dsp:spPr>
        <a:xfrm rot="5400000">
          <a:off x="2324532" y="262184"/>
          <a:ext cx="506556" cy="40645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IT๙" pitchFamily="34" charset="-34"/>
              <a:ea typeface="+mn-ea"/>
              <a:cs typeface="TH SarabunIT๙" pitchFamily="34" charset="-34"/>
            </a:rPr>
            <a:t>เอกชนยกให้รัฐบาล</a:t>
          </a:r>
          <a:endParaRPr lang="th-TH" sz="2000" b="1" kern="1200" dirty="0">
            <a:latin typeface="TH SarabunIT๙" pitchFamily="34" charset="-34"/>
            <a:cs typeface="TH SarabunIT๙" pitchFamily="34" charset="-34"/>
          </a:endParaRPr>
        </a:p>
      </dsp:txBody>
      <dsp:txXfrm rot="-5400000">
        <a:off x="545522" y="2065922"/>
        <a:ext cx="4039849" cy="457100"/>
      </dsp:txXfrm>
    </dsp:sp>
    <dsp:sp modelId="{063B05D4-3426-4FF4-B982-D170119F22AB}">
      <dsp:nvSpPr>
        <dsp:cNvPr id="0" name=""/>
        <dsp:cNvSpPr/>
      </dsp:nvSpPr>
      <dsp:spPr>
        <a:xfrm rot="5400000">
          <a:off x="-116897" y="2837591"/>
          <a:ext cx="779318" cy="545522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TH SarabunIT๙" pitchFamily="34" charset="-34"/>
              <a:cs typeface="TH SarabunIT๙" pitchFamily="34" charset="-34"/>
            </a:rPr>
            <a:t>10</a:t>
          </a:r>
        </a:p>
      </dsp:txBody>
      <dsp:txXfrm rot="-5400000">
        <a:off x="1" y="2993454"/>
        <a:ext cx="545522" cy="233796"/>
      </dsp:txXfrm>
    </dsp:sp>
    <dsp:sp modelId="{F80D8969-E599-480D-83C9-EDE327BBBFA8}">
      <dsp:nvSpPr>
        <dsp:cNvPr id="0" name=""/>
        <dsp:cNvSpPr/>
      </dsp:nvSpPr>
      <dsp:spPr>
        <a:xfrm rot="5400000">
          <a:off x="2324532" y="941683"/>
          <a:ext cx="506556" cy="40645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H SarabunIT๙" pitchFamily="34" charset="-34"/>
              <a:ea typeface="+mn-ea"/>
              <a:cs typeface="TH SarabunIT๙" pitchFamily="34" charset="-34"/>
            </a:rPr>
            <a:t>โบราณสถาน กำแพงเมือง คูเมือง</a:t>
          </a:r>
          <a:endParaRPr lang="th-TH" sz="2000" b="1" kern="1200" dirty="0">
            <a:latin typeface="TH SarabunIT๙" pitchFamily="34" charset="-34"/>
            <a:cs typeface="TH SarabunIT๙" pitchFamily="34" charset="-34"/>
          </a:endParaRPr>
        </a:p>
      </dsp:txBody>
      <dsp:txXfrm rot="-5400000">
        <a:off x="545522" y="2745421"/>
        <a:ext cx="4039849" cy="457100"/>
      </dsp:txXfrm>
    </dsp:sp>
    <dsp:sp modelId="{B063915A-26AA-4FA4-81C1-9A42DB15FCBF}">
      <dsp:nvSpPr>
        <dsp:cNvPr id="0" name=""/>
        <dsp:cNvSpPr/>
      </dsp:nvSpPr>
      <dsp:spPr>
        <a:xfrm rot="5400000">
          <a:off x="-116897" y="3517090"/>
          <a:ext cx="779318" cy="54552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TH SarabunIT๙" pitchFamily="34" charset="-34"/>
              <a:cs typeface="TH SarabunIT๙" pitchFamily="34" charset="-34"/>
            </a:rPr>
            <a:t>11</a:t>
          </a:r>
        </a:p>
      </dsp:txBody>
      <dsp:txXfrm rot="-5400000">
        <a:off x="1" y="3672953"/>
        <a:ext cx="545522" cy="233796"/>
      </dsp:txXfrm>
    </dsp:sp>
    <dsp:sp modelId="{105EFF6F-828B-4843-A1B1-4D0253AD55E5}">
      <dsp:nvSpPr>
        <dsp:cNvPr id="0" name=""/>
        <dsp:cNvSpPr/>
      </dsp:nvSpPr>
      <dsp:spPr>
        <a:xfrm rot="5400000">
          <a:off x="2324532" y="1621182"/>
          <a:ext cx="506556" cy="40645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b="1" kern="1200" dirty="0">
              <a:latin typeface="TH SarabunIT๙" pitchFamily="34" charset="-34"/>
              <a:cs typeface="TH SarabunIT๙" pitchFamily="34" charset="-34"/>
            </a:rPr>
            <a:t>โดยเหตุอื่น</a:t>
          </a:r>
        </a:p>
      </dsp:txBody>
      <dsp:txXfrm rot="-5400000">
        <a:off x="545522" y="3424920"/>
        <a:ext cx="4039849" cy="457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7E40D-2AFA-424D-A5B2-187127C7E77C}">
      <dsp:nvSpPr>
        <dsp:cNvPr id="0" name=""/>
        <dsp:cNvSpPr/>
      </dsp:nvSpPr>
      <dsp:spPr>
        <a:xfrm>
          <a:off x="1119797" y="281597"/>
          <a:ext cx="2139149" cy="21391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PSK" pitchFamily="34" charset="-34"/>
              <a:cs typeface="TH SarabunPSK" pitchFamily="34" charset="-34"/>
            </a:rPr>
            <a:t>กระทำโดย         จงใจ</a:t>
          </a:r>
        </a:p>
      </dsp:txBody>
      <dsp:txXfrm>
        <a:off x="1746339" y="908139"/>
        <a:ext cx="1512607" cy="1512607"/>
      </dsp:txXfrm>
    </dsp:sp>
    <dsp:sp modelId="{C171BDF2-FEA2-47F2-87B5-437415360CF6}">
      <dsp:nvSpPr>
        <dsp:cNvPr id="0" name=""/>
        <dsp:cNvSpPr/>
      </dsp:nvSpPr>
      <dsp:spPr>
        <a:xfrm rot="5400000">
          <a:off x="3357753" y="280206"/>
          <a:ext cx="2139149" cy="21391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PSK" pitchFamily="34" charset="-34"/>
              <a:cs typeface="TH SarabunPSK" pitchFamily="34" charset="-34"/>
            </a:rPr>
            <a:t>ประมาทเลินเล่อร้ายแรง</a:t>
          </a:r>
        </a:p>
      </dsp:txBody>
      <dsp:txXfrm rot="-5400000">
        <a:off x="3357753" y="906748"/>
        <a:ext cx="1512607" cy="1512607"/>
      </dsp:txXfrm>
    </dsp:sp>
    <dsp:sp modelId="{A223B362-0E61-467C-B156-6FEAA464EF95}">
      <dsp:nvSpPr>
        <dsp:cNvPr id="0" name=""/>
        <dsp:cNvSpPr/>
      </dsp:nvSpPr>
      <dsp:spPr>
        <a:xfrm rot="10800000">
          <a:off x="3357753" y="2519553"/>
          <a:ext cx="2139149" cy="21391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b="1" kern="1200" spc="-40" baseline="0" dirty="0">
              <a:latin typeface="TH SarabunPSK" pitchFamily="34" charset="-34"/>
              <a:cs typeface="TH SarabunPSK" pitchFamily="34" charset="-34"/>
            </a:rPr>
            <a:t>กระทำการโดย</a:t>
          </a:r>
          <a:r>
            <a:rPr lang="th-TH" sz="2300" b="1" kern="1200" spc="-100" baseline="0" dirty="0">
              <a:latin typeface="TH SarabunPSK" pitchFamily="34" charset="-34"/>
              <a:cs typeface="TH SarabunPSK" pitchFamily="34" charset="-34"/>
            </a:rPr>
            <a:t>ปราศจากอำนาจ</a:t>
          </a:r>
          <a:r>
            <a:rPr lang="th-TH" sz="2300" b="1" kern="1200" spc="-70" baseline="0" dirty="0">
              <a:latin typeface="TH SarabunPSK" pitchFamily="34" charset="-34"/>
              <a:cs typeface="TH SarabunPSK" pitchFamily="34" charset="-34"/>
            </a:rPr>
            <a:t> /</a:t>
          </a:r>
          <a:r>
            <a:rPr lang="th-TH" sz="2300" b="1" kern="1200" spc="-40" baseline="0" dirty="0">
              <a:latin typeface="TH SarabunPSK" pitchFamily="34" charset="-34"/>
              <a:cs typeface="TH SarabunPSK" pitchFamily="34" charset="-34"/>
            </a:rPr>
            <a:t>นอกเหนืออำนาจหน้าที่</a:t>
          </a:r>
        </a:p>
      </dsp:txBody>
      <dsp:txXfrm rot="10800000">
        <a:off x="3357753" y="2519553"/>
        <a:ext cx="1512607" cy="1512607"/>
      </dsp:txXfrm>
    </dsp:sp>
    <dsp:sp modelId="{AF01F371-D60A-48D4-88D4-50811C82AB87}">
      <dsp:nvSpPr>
        <dsp:cNvPr id="0" name=""/>
        <dsp:cNvSpPr/>
      </dsp:nvSpPr>
      <dsp:spPr>
        <a:xfrm rot="16200000">
          <a:off x="1119797" y="2519553"/>
          <a:ext cx="2139149" cy="21391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PSK" pitchFamily="34" charset="-34"/>
              <a:cs typeface="TH SarabunPSK" pitchFamily="34" charset="-34"/>
            </a:rPr>
            <a:t>เจตนาทุจริต</a:t>
          </a:r>
        </a:p>
      </dsp:txBody>
      <dsp:txXfrm rot="5400000">
        <a:off x="1746339" y="2519553"/>
        <a:ext cx="1512607" cy="1512607"/>
      </dsp:txXfrm>
    </dsp:sp>
    <dsp:sp modelId="{5A91620A-BD25-4220-A775-E8AE81AEDEED}">
      <dsp:nvSpPr>
        <dsp:cNvPr id="0" name=""/>
        <dsp:cNvSpPr/>
      </dsp:nvSpPr>
      <dsp:spPr>
        <a:xfrm>
          <a:off x="2939062" y="2025522"/>
          <a:ext cx="738574" cy="642239"/>
        </a:xfrm>
        <a:prstGeom prst="circularArrow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D9F14-19D5-4D9D-AEEC-63687F48A135}">
      <dsp:nvSpPr>
        <dsp:cNvPr id="0" name=""/>
        <dsp:cNvSpPr/>
      </dsp:nvSpPr>
      <dsp:spPr>
        <a:xfrm rot="10800000">
          <a:off x="2939062" y="2272538"/>
          <a:ext cx="738574" cy="642239"/>
        </a:xfrm>
        <a:prstGeom prst="circularArrow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62C4A-7654-47C7-9B1E-C806119D0B72}">
      <dsp:nvSpPr>
        <dsp:cNvPr id="0" name=""/>
        <dsp:cNvSpPr/>
      </dsp:nvSpPr>
      <dsp:spPr>
        <a:xfrm>
          <a:off x="4269708" y="2664292"/>
          <a:ext cx="4438862" cy="229405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65113" lvl="1" indent="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b="1" kern="1200" dirty="0">
              <a:solidFill>
                <a:srgbClr val="7030A0"/>
              </a:solidFill>
              <a:latin typeface="+mn-lt"/>
              <a:ea typeface="+mn-ea"/>
              <a:cs typeface="TH Kodchasal" pitchFamily="2" charset="-34"/>
            </a:rPr>
            <a:t>  คุ้มครอง ดูแล บำรุง  รักษา การบูรณะและซ่อมแซมโบราณสถาน เพื่อการอนุรักษ์</a:t>
          </a:r>
        </a:p>
      </dsp:txBody>
      <dsp:txXfrm>
        <a:off x="5651760" y="3288198"/>
        <a:ext cx="3006417" cy="1619752"/>
      </dsp:txXfrm>
    </dsp:sp>
    <dsp:sp modelId="{FA4CBD91-F604-4BD0-B19F-8A621BA96BF8}">
      <dsp:nvSpPr>
        <dsp:cNvPr id="0" name=""/>
        <dsp:cNvSpPr/>
      </dsp:nvSpPr>
      <dsp:spPr>
        <a:xfrm>
          <a:off x="0" y="2762205"/>
          <a:ext cx="4398763" cy="216462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900" b="1" kern="1200" dirty="0">
              <a:solidFill>
                <a:srgbClr val="0070C0"/>
              </a:solidFill>
              <a:latin typeface="+mn-lt"/>
              <a:ea typeface="+mn-ea"/>
              <a:cs typeface="TH Kodchasal" pitchFamily="2" charset="-34"/>
            </a:rPr>
            <a:t>คุ้มครอง รักษา ทรัพยากร             ธรรมชาติที่มีอยู่ให้คงสภาพ          เพื่อรักษาความสมดุล อำนวยประโยชน์ทั้งทางตรงและทางอ้อมแก่รัฐและประชาชน</a:t>
          </a:r>
        </a:p>
      </dsp:txBody>
      <dsp:txXfrm>
        <a:off x="47550" y="3350911"/>
        <a:ext cx="2984034" cy="1528368"/>
      </dsp:txXfrm>
    </dsp:sp>
    <dsp:sp modelId="{891C919C-105C-4838-8B68-7AB76E9BCBC0}">
      <dsp:nvSpPr>
        <dsp:cNvPr id="0" name=""/>
        <dsp:cNvSpPr/>
      </dsp:nvSpPr>
      <dsp:spPr>
        <a:xfrm>
          <a:off x="4132189" y="119780"/>
          <a:ext cx="4576381" cy="211246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b="1" kern="1200" dirty="0">
              <a:solidFill>
                <a:srgbClr val="9BBB59">
                  <a:lumMod val="50000"/>
                </a:srgbClr>
              </a:solidFill>
              <a:latin typeface="+mn-lt"/>
              <a:ea typeface="+mn-ea"/>
              <a:cs typeface="TH Kodchasal" pitchFamily="2" charset="-34"/>
            </a:rPr>
            <a:t>ควบคุมการก่อสร้าง ดัดแปลง ซ่อมแซม หรือรื้อถอนอาคาร เพื่อให้เกิดความมั่นคง            แข็งแรงปลอดภัย</a:t>
          </a:r>
        </a:p>
      </dsp:txBody>
      <dsp:txXfrm>
        <a:off x="5551507" y="166184"/>
        <a:ext cx="3110659" cy="1491542"/>
      </dsp:txXfrm>
    </dsp:sp>
    <dsp:sp modelId="{457295F8-325D-445B-A22A-4DD5D7FC11F8}">
      <dsp:nvSpPr>
        <dsp:cNvPr id="0" name=""/>
        <dsp:cNvSpPr/>
      </dsp:nvSpPr>
      <dsp:spPr>
        <a:xfrm>
          <a:off x="0" y="144020"/>
          <a:ext cx="4473038" cy="203978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b="1" kern="1200" dirty="0">
              <a:solidFill>
                <a:srgbClr val="C00000"/>
              </a:solidFill>
              <a:latin typeface="+mn-lt"/>
              <a:ea typeface="+mn-ea"/>
              <a:cs typeface="TH Kodchasal" pitchFamily="2" charset="-34"/>
            </a:rPr>
            <a:t>ควบคุมการใช้ประโยชน์ที่ดิน</a:t>
          </a:r>
          <a:br>
            <a:rPr lang="th-TH" sz="2000" b="1" kern="1200" dirty="0">
              <a:solidFill>
                <a:srgbClr val="C00000"/>
              </a:solidFill>
              <a:latin typeface="+mn-lt"/>
              <a:ea typeface="+mn-ea"/>
              <a:cs typeface="TH Kodchasal" pitchFamily="2" charset="-34"/>
            </a:rPr>
          </a:br>
          <a:r>
            <a:rPr lang="th-TH" sz="2000" b="1" kern="1200" dirty="0">
              <a:solidFill>
                <a:srgbClr val="C00000"/>
              </a:solidFill>
              <a:latin typeface="+mn-lt"/>
              <a:ea typeface="+mn-ea"/>
              <a:cs typeface="TH Kodchasal" pitchFamily="2" charset="-34"/>
            </a:rPr>
            <a:t>เพื่อเกิดการพัฒนา                     อย่างเป็นระบบ</a:t>
          </a:r>
        </a:p>
      </dsp:txBody>
      <dsp:txXfrm>
        <a:off x="44807" y="188827"/>
        <a:ext cx="3041512" cy="1440224"/>
      </dsp:txXfrm>
    </dsp:sp>
    <dsp:sp modelId="{DA372424-5119-4F9B-88EF-526FCD453CD4}">
      <dsp:nvSpPr>
        <dsp:cNvPr id="0" name=""/>
        <dsp:cNvSpPr/>
      </dsp:nvSpPr>
      <dsp:spPr>
        <a:xfrm>
          <a:off x="1941564" y="179735"/>
          <a:ext cx="2291101" cy="2261253"/>
        </a:xfrm>
        <a:prstGeom prst="pieWedg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ysClr val="window" lastClr="FFFFFF"/>
              </a:solidFill>
              <a:latin typeface="TH NiramitIT๙" panose="02000506000000020004" pitchFamily="2" charset="-34"/>
              <a:ea typeface="+mn-ea"/>
              <a:cs typeface="TH NiramitIT๙" panose="02000506000000020004" pitchFamily="2" charset="-34"/>
            </a:rPr>
            <a:t>พ.ร.บ.               การผังเมือง </a:t>
          </a:r>
          <a:br>
            <a:rPr lang="th-TH" sz="2000" b="1" kern="1200" dirty="0">
              <a:solidFill>
                <a:sysClr val="window" lastClr="FFFFFF"/>
              </a:solidFill>
              <a:latin typeface="TH NiramitIT๙" panose="02000506000000020004" pitchFamily="2" charset="-34"/>
              <a:ea typeface="+mn-ea"/>
              <a:cs typeface="TH NiramitIT๙" panose="02000506000000020004" pitchFamily="2" charset="-34"/>
            </a:rPr>
          </a:br>
          <a:r>
            <a:rPr lang="th-TH" sz="2000" b="1" kern="1200" dirty="0">
              <a:solidFill>
                <a:sysClr val="window" lastClr="FFFFFF"/>
              </a:solidFill>
              <a:latin typeface="TH NiramitIT๙" panose="02000506000000020004" pitchFamily="2" charset="-34"/>
              <a:ea typeface="+mn-ea"/>
              <a:cs typeface="TH NiramitIT๙" panose="02000506000000020004" pitchFamily="2" charset="-34"/>
            </a:rPr>
            <a:t>พ.ศ. ๒562</a:t>
          </a:r>
        </a:p>
      </dsp:txBody>
      <dsp:txXfrm>
        <a:off x="2612612" y="842041"/>
        <a:ext cx="1620053" cy="1598947"/>
      </dsp:txXfrm>
    </dsp:sp>
    <dsp:sp modelId="{85ADD48C-6313-4D06-BD6B-AB07AA3AE33B}">
      <dsp:nvSpPr>
        <dsp:cNvPr id="0" name=""/>
        <dsp:cNvSpPr/>
      </dsp:nvSpPr>
      <dsp:spPr>
        <a:xfrm rot="5400000">
          <a:off x="4282108" y="178967"/>
          <a:ext cx="2292658" cy="2262788"/>
        </a:xfrm>
        <a:prstGeom prst="pieWedg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ysClr val="window" lastClr="FFFFFF"/>
              </a:solidFill>
              <a:latin typeface="TH NiramitIT๙" panose="02000506000000020004" pitchFamily="2" charset="-34"/>
              <a:ea typeface="+mn-ea"/>
              <a:cs typeface="TH NiramitIT๙" panose="02000506000000020004" pitchFamily="2" charset="-34"/>
            </a:rPr>
            <a:t>พ.ร.บ. ควบคุมอาคาร                                             พ.ศ. ๒๕๒๒</a:t>
          </a:r>
        </a:p>
      </dsp:txBody>
      <dsp:txXfrm rot="-5400000">
        <a:off x="4297043" y="835537"/>
        <a:ext cx="1600033" cy="1621154"/>
      </dsp:txXfrm>
    </dsp:sp>
    <dsp:sp modelId="{7E1E0249-7A8A-4C2B-B4F6-4DEA85C2A500}">
      <dsp:nvSpPr>
        <dsp:cNvPr id="0" name=""/>
        <dsp:cNvSpPr/>
      </dsp:nvSpPr>
      <dsp:spPr>
        <a:xfrm rot="10800000">
          <a:off x="4340020" y="2570231"/>
          <a:ext cx="2233979" cy="2162905"/>
        </a:xfrm>
        <a:prstGeom prst="pieWedg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ysClr val="window" lastClr="FFFFFF"/>
              </a:solidFill>
              <a:latin typeface="TH NiramitIT๙" panose="02000506000000020004" pitchFamily="2" charset="-34"/>
              <a:ea typeface="+mn-ea"/>
              <a:cs typeface="TH NiramitIT๙" panose="02000506000000020004" pitchFamily="2" charset="-34"/>
            </a:rPr>
            <a:t>พ.ร.บ. โบราณสถานฯ            พ.ศ.๒๕๐๔</a:t>
          </a:r>
        </a:p>
      </dsp:txBody>
      <dsp:txXfrm rot="10800000">
        <a:off x="4340020" y="2570231"/>
        <a:ext cx="1579662" cy="1529405"/>
      </dsp:txXfrm>
    </dsp:sp>
    <dsp:sp modelId="{8A341246-4517-400F-AE09-9B468B53E8A5}">
      <dsp:nvSpPr>
        <dsp:cNvPr id="0" name=""/>
        <dsp:cNvSpPr/>
      </dsp:nvSpPr>
      <dsp:spPr>
        <a:xfrm rot="16200000">
          <a:off x="2020067" y="2421153"/>
          <a:ext cx="2162905" cy="2391027"/>
        </a:xfrm>
        <a:prstGeom prst="pieWedg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solidFill>
                <a:sysClr val="window" lastClr="FFFFFF"/>
              </a:solidFill>
              <a:latin typeface="TH NiramitIT๙" panose="02000506000000020004" pitchFamily="2" charset="-34"/>
              <a:ea typeface="+mn-ea"/>
              <a:cs typeface="TH NiramitIT๙" panose="02000506000000020004" pitchFamily="2" charset="-34"/>
            </a:rPr>
            <a:t>พ.ร.บ. อุทยานแห่งชาติ           พ.ศ.๒๕๐๔</a:t>
          </a:r>
        </a:p>
      </dsp:txBody>
      <dsp:txXfrm rot="5400000">
        <a:off x="2606322" y="2535214"/>
        <a:ext cx="1690711" cy="1529405"/>
      </dsp:txXfrm>
    </dsp:sp>
    <dsp:sp modelId="{C730D9B9-0008-4646-AE4B-913978C3A2DF}">
      <dsp:nvSpPr>
        <dsp:cNvPr id="0" name=""/>
        <dsp:cNvSpPr/>
      </dsp:nvSpPr>
      <dsp:spPr>
        <a:xfrm>
          <a:off x="3888438" y="2088235"/>
          <a:ext cx="746777" cy="649371"/>
        </a:xfrm>
        <a:prstGeom prst="circular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361AA7-1C51-4E62-814C-9A2F1523B728}">
      <dsp:nvSpPr>
        <dsp:cNvPr id="0" name=""/>
        <dsp:cNvSpPr/>
      </dsp:nvSpPr>
      <dsp:spPr>
        <a:xfrm rot="10800000">
          <a:off x="3888438" y="2232249"/>
          <a:ext cx="746777" cy="649371"/>
        </a:xfrm>
        <a:prstGeom prst="circular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67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405F404B-50CF-4C48-835A-554A0BF45BE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309"/>
            <a:ext cx="2946247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49826" y="9428309"/>
            <a:ext cx="2946246" cy="4967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71FE2A4D-F12F-42E0-9474-9CCE3988F69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2308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40729-3E6D-4B43-AB3A-A0F3D9E38B84}" type="datetimeFigureOut">
              <a:rPr lang="th-TH" smtClean="0"/>
              <a:t>26/08/62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B59FB-5999-4310-8299-F8FA73D71B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7347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3F56-1323-4A22-9824-61BC78A7EAE7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60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3F56-1323-4A22-9824-61BC78A7EAE7}" type="slidenum">
              <a:rPr lang="th-TH" smtClean="0">
                <a:solidFill>
                  <a:prstClr val="black"/>
                </a:solidFill>
              </a:rPr>
              <a:pPr/>
              <a:t>42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60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3F56-1323-4A22-9824-61BC78A7EAE7}" type="slidenum">
              <a:rPr lang="th-TH" smtClean="0">
                <a:solidFill>
                  <a:prstClr val="black"/>
                </a:solidFill>
              </a:rPr>
              <a:pPr/>
              <a:t>43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60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3F56-1323-4A22-9824-61BC78A7EAE7}" type="slidenum">
              <a:rPr lang="th-TH" smtClean="0">
                <a:solidFill>
                  <a:prstClr val="black"/>
                </a:solidFill>
              </a:rPr>
              <a:pPr/>
              <a:t>46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01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3F56-1323-4A22-9824-61BC78A7EAE7}" type="slidenum">
              <a:rPr lang="th-TH" smtClean="0">
                <a:solidFill>
                  <a:prstClr val="black"/>
                </a:solidFill>
              </a:rPr>
              <a:pPr/>
              <a:t>47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9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3F56-1323-4A22-9824-61BC78A7EAE7}" type="slidenum">
              <a:rPr lang="th-TH" smtClean="0"/>
              <a:t>48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8560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3F56-1323-4A22-9824-61BC78A7EAE7}" type="slidenum">
              <a:rPr lang="th-TH" smtClean="0"/>
              <a:t>49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8560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3F56-1323-4A22-9824-61BC78A7EAE7}" type="slidenum">
              <a:rPr lang="th-TH" smtClean="0"/>
              <a:t>50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8560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3F56-1323-4A22-9824-61BC78A7EAE7}" type="slidenum">
              <a:rPr lang="th-TH" smtClean="0"/>
              <a:t>51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8560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3F56-1323-4A22-9824-61BC78A7EAE7}" type="slidenum">
              <a:rPr lang="th-TH" smtClean="0"/>
              <a:t>56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8560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3F56-1323-4A22-9824-61BC78A7EAE7}" type="slidenum">
              <a:rPr lang="th-TH" smtClean="0"/>
              <a:t>57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8560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3F56-1323-4A22-9824-61BC78A7EAE7}" type="slidenum">
              <a:rPr lang="th-TH" smtClean="0">
                <a:solidFill>
                  <a:prstClr val="black"/>
                </a:solidFill>
              </a:rPr>
              <a:pPr/>
              <a:t>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849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3F56-1323-4A22-9824-61BC78A7EAE7}" type="slidenum">
              <a:rPr lang="th-TH" smtClean="0">
                <a:solidFill>
                  <a:prstClr val="black"/>
                </a:solidFill>
              </a:rPr>
              <a:pPr/>
              <a:t>58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60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3F56-1323-4A22-9824-61BC78A7EAE7}" type="slidenum">
              <a:rPr lang="th-TH" smtClean="0">
                <a:solidFill>
                  <a:prstClr val="black"/>
                </a:solidFill>
              </a:rPr>
              <a:pPr/>
              <a:t>59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60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3F56-1323-4A22-9824-61BC78A7EAE7}" type="slidenum">
              <a:rPr lang="th-TH" smtClean="0">
                <a:solidFill>
                  <a:prstClr val="black"/>
                </a:solidFill>
              </a:rPr>
              <a:pPr/>
              <a:t>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60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3F56-1323-4A22-9824-61BC78A7EAE7}" type="slidenum">
              <a:rPr lang="th-TH" smtClean="0">
                <a:solidFill>
                  <a:prstClr val="black"/>
                </a:solidFill>
              </a:rPr>
              <a:pPr/>
              <a:t>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65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3F56-1323-4A22-9824-61BC78A7EAE7}" type="slidenum">
              <a:rPr lang="th-TH" smtClean="0">
                <a:solidFill>
                  <a:prstClr val="black"/>
                </a:solidFill>
              </a:rPr>
              <a:pPr/>
              <a:t>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20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3F56-1323-4A22-9824-61BC78A7EAE7}" type="slidenum">
              <a:rPr lang="th-TH" smtClean="0">
                <a:solidFill>
                  <a:prstClr val="black"/>
                </a:solidFill>
              </a:rPr>
              <a:pPr/>
              <a:t>11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60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3F56-1323-4A22-9824-61BC78A7EAE7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8560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3F56-1323-4A22-9824-61BC78A7EAE7}" type="slidenum">
              <a:rPr lang="th-TH" smtClean="0"/>
              <a:t>40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8560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3F56-1323-4A22-9824-61BC78A7EAE7}" type="slidenum">
              <a:rPr lang="th-TH" smtClean="0">
                <a:solidFill>
                  <a:prstClr val="black"/>
                </a:solidFill>
              </a:rPr>
              <a:pPr/>
              <a:t>41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60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897653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8177208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7024912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627513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5120689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403815"/>
      </p:ext>
    </p:extLst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42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5620002"/>
      </p:ext>
    </p:extLst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5987104"/>
      </p:ext>
    </p:extLst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9119535"/>
      </p:ext>
    </p:extLst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0597284"/>
      </p:ext>
    </p:extLst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80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80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h-TH">
              <a:solidFill>
                <a:srgbClr val="676A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61BD1B-E65D-4C57-8A17-B60745517586}" type="slidenum">
              <a:rPr lang="th-TH" smtClean="0">
                <a:solidFill>
                  <a:srgbClr val="676A55"/>
                </a:solidFill>
              </a:rPr>
              <a:pPr/>
              <a:t>‹#›</a:t>
            </a:fld>
            <a:endParaRPr lang="th-TH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38483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7324695"/>
      </p:ext>
    </p:extLst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9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8666772"/>
      </p:ext>
    </p:extLst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0513666"/>
      </p:ext>
    </p:extLst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0838483"/>
      </p:ext>
    </p:extLst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03632"/>
      </p:ext>
    </p:extLst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6167666"/>
      </p:ext>
    </p:extLst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422250"/>
      </p:ext>
    </p:extLst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42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2102618"/>
      </p:ext>
    </p:extLst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6156028"/>
      </p:ext>
    </p:extLst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5631813"/>
      </p:ext>
    </p:extLst>
  </p:cSld>
  <p:clrMapOvr>
    <a:masterClrMapping/>
  </p:clrMapOvr>
  <p:transition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6400864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760002"/>
      </p:ext>
    </p:extLst>
  </p:cSld>
  <p:clrMapOvr>
    <a:masterClrMapping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801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801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h-TH">
              <a:solidFill>
                <a:srgbClr val="676A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61BD1B-E65D-4C57-8A17-B60745517586}" type="slidenum">
              <a:rPr lang="th-TH" smtClean="0">
                <a:solidFill>
                  <a:srgbClr val="676A55"/>
                </a:solidFill>
              </a:rPr>
              <a:pPr/>
              <a:t>‹#›</a:t>
            </a:fld>
            <a:endParaRPr lang="th-TH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27415"/>
      </p:ext>
    </p:extLst>
  </p:cSld>
  <p:clrMapOvr>
    <a:masterClrMapping/>
  </p:clrMapOvr>
  <p:transition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8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6365850"/>
      </p:ext>
    </p:extLst>
  </p:cSld>
  <p:clrMapOvr>
    <a:masterClrMapping/>
  </p:clrMapOvr>
  <p:transition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1032876"/>
      </p:ext>
    </p:extLst>
  </p:cSld>
  <p:clrMapOvr>
    <a:masterClrMapping/>
  </p:clrMapOvr>
  <p:transition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457399"/>
      </p:ext>
    </p:extLst>
  </p:cSld>
  <p:clrMapOvr>
    <a:masterClrMapping/>
  </p:clrMapOvr>
  <p:transition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41680"/>
      </p:ext>
    </p:extLst>
  </p:cSld>
  <p:clrMapOvr>
    <a:masterClrMapping/>
  </p:clrMapOvr>
  <p:transition spd="slow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4337023"/>
      </p:ext>
    </p:extLst>
  </p:cSld>
  <p:clrMapOvr>
    <a:masterClrMapping/>
  </p:clrMapOvr>
  <p:transition spd="slow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317944"/>
      </p:ext>
    </p:extLst>
  </p:cSld>
  <p:clrMapOvr>
    <a:masterClrMapping/>
  </p:clrMapOvr>
  <p:transition spd="slow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42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1638750"/>
      </p:ext>
    </p:extLst>
  </p:cSld>
  <p:clrMapOvr>
    <a:masterClrMapping/>
  </p:clrMapOvr>
  <p:transition spd="slow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6214579"/>
      </p:ext>
    </p:extLst>
  </p:cSld>
  <p:clrMapOvr>
    <a:masterClrMapping/>
  </p:clrMapOvr>
  <p:transition spd="slow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5639416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42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7218852"/>
      </p:ext>
    </p:extLst>
  </p:cSld>
  <p:clrMapOvr>
    <a:masterClrMapping/>
  </p:clrMapOvr>
  <p:transition spd="slow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6235796"/>
      </p:ext>
    </p:extLst>
  </p:cSld>
  <p:clrMapOvr>
    <a:masterClrMapping/>
  </p:clrMapOvr>
  <p:transition spd="slow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9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9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h-TH">
              <a:solidFill>
                <a:srgbClr val="676A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61BD1B-E65D-4C57-8A17-B60745517586}" type="slidenum">
              <a:rPr lang="th-TH" smtClean="0">
                <a:solidFill>
                  <a:srgbClr val="676A55"/>
                </a:solidFill>
              </a:rPr>
              <a:pPr/>
              <a:t>‹#›</a:t>
            </a:fld>
            <a:endParaRPr lang="th-TH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44428"/>
      </p:ext>
    </p:extLst>
  </p:cSld>
  <p:clrMapOvr>
    <a:masterClrMapping/>
  </p:clrMapOvr>
  <p:transition spd="slow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5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114723"/>
      </p:ext>
    </p:extLst>
  </p:cSld>
  <p:clrMapOvr>
    <a:masterClrMapping/>
  </p:clrMapOvr>
  <p:transition spd="slow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4460945"/>
      </p:ext>
    </p:extLst>
  </p:cSld>
  <p:clrMapOvr>
    <a:masterClrMapping/>
  </p:clrMapOvr>
  <p:transition spd="slow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3573907"/>
      </p:ext>
    </p:extLst>
  </p:cSld>
  <p:clrMapOvr>
    <a:masterClrMapping/>
  </p:clrMapOvr>
  <p:transition spd="slow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714888"/>
      </p:ext>
    </p:extLst>
  </p:cSld>
  <p:clrMapOvr>
    <a:masterClrMapping/>
  </p:clrMapOvr>
  <p:transition spd="slow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8531365"/>
      </p:ext>
    </p:extLst>
  </p:cSld>
  <p:clrMapOvr>
    <a:masterClrMapping/>
  </p:clrMapOvr>
  <p:transition spd="slow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513959"/>
      </p:ext>
    </p:extLst>
  </p:cSld>
  <p:clrMapOvr>
    <a:masterClrMapping/>
  </p:clrMapOvr>
  <p:transition spd="slow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6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8751815"/>
      </p:ext>
    </p:extLst>
  </p:cSld>
  <p:clrMapOvr>
    <a:masterClrMapping/>
  </p:clrMapOvr>
  <p:transition spd="slow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7323896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1773390"/>
      </p:ext>
    </p:extLst>
  </p:cSld>
  <p:clrMapOvr>
    <a:masterClrMapping/>
  </p:clrMapOvr>
  <p:transition spd="slow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9205357"/>
      </p:ext>
    </p:extLst>
  </p:cSld>
  <p:clrMapOvr>
    <a:masterClrMapping/>
  </p:clrMapOvr>
  <p:transition spd="slow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0823094"/>
      </p:ext>
    </p:extLst>
  </p:cSld>
  <p:clrMapOvr>
    <a:masterClrMapping/>
  </p:clrMapOvr>
  <p:transition spd="slow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7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h-TH">
              <a:solidFill>
                <a:srgbClr val="676A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61BD1B-E65D-4C57-8A17-B60745517586}" type="slidenum">
              <a:rPr lang="th-TH" smtClean="0">
                <a:solidFill>
                  <a:srgbClr val="676A55"/>
                </a:solidFill>
              </a:rPr>
              <a:pPr/>
              <a:t>‹#›</a:t>
            </a:fld>
            <a:endParaRPr lang="th-TH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8610"/>
      </p:ext>
    </p:extLst>
  </p:cSld>
  <p:clrMapOvr>
    <a:masterClrMapping/>
  </p:clrMapOvr>
  <p:transition spd="slow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6448329"/>
      </p:ext>
    </p:extLst>
  </p:cSld>
  <p:clrMapOvr>
    <a:masterClrMapping/>
  </p:clrMapOvr>
  <p:transition spd="slow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4489671"/>
      </p:ext>
    </p:extLst>
  </p:cSld>
  <p:clrMapOvr>
    <a:masterClrMapping/>
  </p:clrMapOvr>
  <p:transition spd="slow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1423593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3853149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067900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80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80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8694834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9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731686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90" y="645980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80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8" y="645980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17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ransition spd="slow">
    <p:fade thruBlk="1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90" y="645980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80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8" y="645980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86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ransition spd="slow">
    <p:fade thruBlk="1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8" y="6459801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801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6" y="6459801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61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ransition spd="slow">
    <p:fade thruBlk="1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5" y="645979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9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3" y="645979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52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ransition spd="slow">
    <p:fade thruBlk="1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1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78C8E98-0826-411C-8C62-E62F08970C1F}" type="datetimeFigureOut">
              <a:rPr lang="th-TH" smtClean="0"/>
              <a:pPr/>
              <a:t>26/08/62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9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A61BD1B-E65D-4C57-8A17-B60745517586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63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ransition spd="slow">
    <p:fade thruBlk="1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4.wdp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8.wdp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microsoft.com/office/2007/relationships/hdphoto" Target="../media/hdphoto7.wdp"/><Relationship Id="rId5" Type="http://schemas.openxmlformats.org/officeDocument/2006/relationships/hyperlink" Target="http://2.bp.blogspot.com/-BLwZ3ToY6Hk/UGwDuJBTDYI/AAAAAAAAA9w/Y5_hrcr6UFM/s1600/%E0%B8%A0%E0%B8%B2%E0%B8%9E%E0%B8%99%E0%B8%B4%E0%B9%88%E0%B8%871.JPG" TargetMode="External"/><Relationship Id="rId10" Type="http://schemas.openxmlformats.org/officeDocument/2006/relationships/image" Target="../media/image31.png"/><Relationship Id="rId4" Type="http://schemas.microsoft.com/office/2007/relationships/hdphoto" Target="../media/hdphoto3.wdp"/><Relationship Id="rId9" Type="http://schemas.microsoft.com/office/2007/relationships/hdphoto" Target="../media/hdphoto6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Relationship Id="rId6" Type="http://schemas.microsoft.com/office/2007/relationships/hdphoto" Target="../media/hdphoto9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13.wdp"/><Relationship Id="rId3" Type="http://schemas.openxmlformats.org/officeDocument/2006/relationships/image" Target="../media/image29.png"/><Relationship Id="rId7" Type="http://schemas.microsoft.com/office/2007/relationships/hdphoto" Target="../media/hdphoto10.wdp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7.png"/><Relationship Id="rId11" Type="http://schemas.microsoft.com/office/2007/relationships/hdphoto" Target="../media/hdphoto12.wdp"/><Relationship Id="rId5" Type="http://schemas.microsoft.com/office/2007/relationships/hdphoto" Target="../media/hdphoto6.wdp"/><Relationship Id="rId15" Type="http://schemas.microsoft.com/office/2007/relationships/hdphoto" Target="../media/hdphoto14.wdp"/><Relationship Id="rId10" Type="http://schemas.openxmlformats.org/officeDocument/2006/relationships/image" Target="../media/image39.png"/><Relationship Id="rId4" Type="http://schemas.openxmlformats.org/officeDocument/2006/relationships/image" Target="../media/image30.png"/><Relationship Id="rId9" Type="http://schemas.microsoft.com/office/2007/relationships/hdphoto" Target="../media/hdphoto11.wdp"/><Relationship Id="rId1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Relationship Id="rId6" Type="http://schemas.microsoft.com/office/2007/relationships/hdphoto" Target="../media/hdphoto15.wdp"/><Relationship Id="rId5" Type="http://schemas.openxmlformats.org/officeDocument/2006/relationships/image" Target="../media/image45.pn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microsoft.com/office/2007/relationships/hdphoto" Target="../media/hdphoto16.wdp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1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3.png"/><Relationship Id="rId10" Type="http://schemas.openxmlformats.org/officeDocument/2006/relationships/image" Target="../media/image61.png"/><Relationship Id="rId4" Type="http://schemas.openxmlformats.org/officeDocument/2006/relationships/image" Target="../media/image52.png"/><Relationship Id="rId9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64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3.png"/><Relationship Id="rId5" Type="http://schemas.microsoft.com/office/2007/relationships/hdphoto" Target="../media/hdphoto17.wdp"/><Relationship Id="rId10" Type="http://schemas.openxmlformats.org/officeDocument/2006/relationships/image" Target="../media/image46.png"/><Relationship Id="rId4" Type="http://schemas.openxmlformats.org/officeDocument/2006/relationships/image" Target="../media/image65.png"/><Relationship Id="rId9" Type="http://schemas.microsoft.com/office/2007/relationships/hdphoto" Target="../media/hdphoto15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Relationship Id="rId6" Type="http://schemas.microsoft.com/office/2007/relationships/hdphoto" Target="../media/hdphoto19.wdp"/><Relationship Id="rId5" Type="http://schemas.openxmlformats.org/officeDocument/2006/relationships/image" Target="../media/image67.png"/><Relationship Id="rId4" Type="http://schemas.microsoft.com/office/2007/relationships/hdphoto" Target="../media/hdphoto18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microsoft.com/office/2007/relationships/hdphoto" Target="../media/hdphoto20.wdp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73.jp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4.png"/><Relationship Id="rId7" Type="http://schemas.microsoft.com/office/2007/relationships/hdphoto" Target="../media/hdphoto21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78.png"/><Relationship Id="rId5" Type="http://schemas.openxmlformats.org/officeDocument/2006/relationships/image" Target="../media/image25.png"/><Relationship Id="rId10" Type="http://schemas.microsoft.com/office/2007/relationships/hdphoto" Target="../media/hdphoto22.wdp"/><Relationship Id="rId4" Type="http://schemas.openxmlformats.org/officeDocument/2006/relationships/image" Target="../media/image73.jpg"/><Relationship Id="rId9" Type="http://schemas.openxmlformats.org/officeDocument/2006/relationships/image" Target="../media/image7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07608" y="6459807"/>
            <a:ext cx="1312025" cy="365125"/>
          </a:xfrm>
        </p:spPr>
        <p:txBody>
          <a:bodyPr/>
          <a:lstStyle/>
          <a:p>
            <a:fld id="{CA61BD1B-E65D-4C57-8A17-B60745517586}" type="slidenum">
              <a:rPr lang="th-TH" sz="2400" smtClean="0">
                <a:latin typeface="CordiaUPC" panose="020B0304020202020204" pitchFamily="34" charset="-34"/>
                <a:cs typeface="CordiaUPC" panose="020B0304020202020204" pitchFamily="34" charset="-34"/>
              </a:rPr>
              <a:pPr/>
              <a:t>1</a:t>
            </a:fld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</a:t>
            </a:r>
          </a:p>
        </p:txBody>
      </p:sp>
      <p:pic>
        <p:nvPicPr>
          <p:cNvPr id="14" name="Picture 3" descr="C:\Documents and Settings\trd.4910-0321\Desktop\future-fantasy-city-3776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 descr="C:\Documents and Settings\trd.4910-0321\Desktop\logoใหม่-JP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561" y="397558"/>
            <a:ext cx="1442405" cy="161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ชื่อเรื่อง 1"/>
          <p:cNvSpPr txBox="1">
            <a:spLocks/>
          </p:cNvSpPr>
          <p:nvPr/>
        </p:nvSpPr>
        <p:spPr>
          <a:xfrm>
            <a:off x="2066314" y="2273322"/>
            <a:ext cx="9938825" cy="14700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5500" b="1" dirty="0">
                <a:solidFill>
                  <a:srgbClr val="676A5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สาระสำคัญ  กฎหมายที่เกี่ยวข้องกับที่ราชพัสดุ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th-TH" sz="6000" b="1" dirty="0">
              <a:solidFill>
                <a:srgbClr val="676A5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1" name="ชื่อเรื่องรอง 2"/>
          <p:cNvSpPr txBox="1">
            <a:spLocks/>
          </p:cNvSpPr>
          <p:nvPr/>
        </p:nvSpPr>
        <p:spPr>
          <a:xfrm>
            <a:off x="5761448" y="4317777"/>
            <a:ext cx="5849985" cy="112697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65000"/>
              </a:lnSpc>
              <a:buClr>
                <a:srgbClr val="72A376"/>
              </a:buClr>
            </a:pPr>
            <a:r>
              <a:rPr lang="th-TH" sz="4000" b="1" dirty="0">
                <a:solidFill>
                  <a:srgbClr val="676A55">
                    <a:lumMod val="75000"/>
                  </a:srgbClr>
                </a:solidFill>
                <a:latin typeface="TH SarabunIT๙" pitchFamily="34" charset="-34"/>
                <a:cs typeface="TH SarabunIT๙" pitchFamily="34" charset="-34"/>
              </a:rPr>
              <a:t>โดย ดร. สุ</a:t>
            </a:r>
            <a:r>
              <a:rPr lang="th-TH" sz="4000" b="1" dirty="0" err="1">
                <a:solidFill>
                  <a:srgbClr val="676A55">
                    <a:lumMod val="75000"/>
                  </a:srgbClr>
                </a:solidFill>
                <a:latin typeface="TH SarabunIT๙" pitchFamily="34" charset="-34"/>
                <a:cs typeface="TH SarabunIT๙" pitchFamily="34" charset="-34"/>
              </a:rPr>
              <a:t>รทิน</a:t>
            </a:r>
            <a:r>
              <a:rPr lang="th-TH" sz="4000" b="1" dirty="0">
                <a:solidFill>
                  <a:srgbClr val="676A55">
                    <a:lumMod val="75000"/>
                  </a:srgbClr>
                </a:solidFill>
                <a:latin typeface="TH SarabunIT๙" pitchFamily="34" charset="-34"/>
                <a:cs typeface="TH SarabunIT๙" pitchFamily="34" charset="-34"/>
              </a:rPr>
              <a:t> กรีดำรงศักดิ์</a:t>
            </a:r>
          </a:p>
          <a:p>
            <a:pPr algn="r">
              <a:lnSpc>
                <a:spcPct val="65000"/>
              </a:lnSpc>
              <a:buClr>
                <a:srgbClr val="72A376"/>
              </a:buClr>
            </a:pPr>
            <a:r>
              <a:rPr lang="th-TH" sz="4000" b="1" dirty="0">
                <a:solidFill>
                  <a:srgbClr val="676A55">
                    <a:lumMod val="75000"/>
                  </a:srgbClr>
                </a:solidFill>
                <a:latin typeface="TH SarabunIT๙" pitchFamily="34" charset="-34"/>
                <a:cs typeface="TH SarabunIT๙" pitchFamily="34" charset="-34"/>
              </a:rPr>
              <a:t>ผู้อำนวยการส่วนบริหารแผนกลยุทธ์</a:t>
            </a:r>
          </a:p>
          <a:p>
            <a:pPr algn="r">
              <a:lnSpc>
                <a:spcPct val="65000"/>
              </a:lnSpc>
              <a:buClr>
                <a:srgbClr val="72A376"/>
              </a:buClr>
            </a:pPr>
            <a:r>
              <a:rPr lang="th-TH" sz="4000" b="1" dirty="0">
                <a:solidFill>
                  <a:srgbClr val="676A55">
                    <a:lumMod val="75000"/>
                  </a:srgbClr>
                </a:solidFill>
                <a:latin typeface="TH SarabunIT๙" pitchFamily="34" charset="-34"/>
                <a:cs typeface="TH SarabunIT๙" pitchFamily="34" charset="-34"/>
              </a:rPr>
              <a:t>กรม</a:t>
            </a:r>
            <a:r>
              <a:rPr lang="th-TH" sz="4000" b="1" dirty="0" err="1">
                <a:solidFill>
                  <a:srgbClr val="676A55">
                    <a:lumMod val="75000"/>
                  </a:srgbClr>
                </a:solidFill>
                <a:latin typeface="TH SarabunIT๙" pitchFamily="34" charset="-34"/>
                <a:cs typeface="TH SarabunIT๙" pitchFamily="34" charset="-34"/>
              </a:rPr>
              <a:t>ธนารักษ์</a:t>
            </a:r>
            <a:endParaRPr lang="th-TH" sz="4000" b="1" dirty="0">
              <a:solidFill>
                <a:srgbClr val="676A55">
                  <a:lumMod val="75000"/>
                </a:srgb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253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ชื่อเรื่อง 1"/>
          <p:cNvSpPr>
            <a:spLocks noGrp="1"/>
          </p:cNvSpPr>
          <p:nvPr>
            <p:ph type="ctrTitle"/>
          </p:nvPr>
        </p:nvSpPr>
        <p:spPr>
          <a:xfrm>
            <a:off x="981123" y="2204867"/>
            <a:ext cx="10363200" cy="1779695"/>
          </a:xfrm>
        </p:spPr>
        <p:txBody>
          <a:bodyPr>
            <a:noAutofit/>
          </a:bodyPr>
          <a:lstStyle/>
          <a:p>
            <a:pPr algn="ctr"/>
            <a:r>
              <a:rPr lang="th-TH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การใช้ที่ราชพัสดุ</a:t>
            </a:r>
            <a:endParaRPr lang="th-TH" sz="7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กลุ่ม 26"/>
          <p:cNvGrpSpPr>
            <a:grpSpLocks/>
          </p:cNvGrpSpPr>
          <p:nvPr/>
        </p:nvGrpSpPr>
        <p:grpSpPr bwMode="auto">
          <a:xfrm>
            <a:off x="0" y="3857628"/>
            <a:ext cx="12192000" cy="3000375"/>
            <a:chOff x="0" y="3857628"/>
            <a:chExt cx="9144000" cy="3000372"/>
          </a:xfrm>
        </p:grpSpPr>
        <p:pic>
          <p:nvPicPr>
            <p:cNvPr id="7" name="Picture 1" descr="H:\PMQA BKK 2555\future-fantasy-city-3776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78" y="3857628"/>
              <a:ext cx="5929322" cy="300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" descr="H:\PMQA BKK 2555\future-fantasy-city-3776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4929198"/>
              <a:ext cx="3929058" cy="1928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1" descr="C:\Documents and Settings\trd.4910-0321\Desktop\logoใหม่-JP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188640"/>
            <a:ext cx="1344147" cy="107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87A4-D5D7-407D-B42D-C45D36B0B1D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07892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07607" y="6459797"/>
            <a:ext cx="1312025" cy="365125"/>
          </a:xfrm>
        </p:spPr>
        <p:txBody>
          <a:bodyPr/>
          <a:lstStyle/>
          <a:p>
            <a:fld id="{CA61BD1B-E65D-4C57-8A17-B60745517586}" type="slidenum">
              <a:rPr lang="th-TH" sz="2400" smtClean="0">
                <a:latin typeface="CordiaUPC" panose="020B0304020202020204" pitchFamily="34" charset="-34"/>
                <a:cs typeface="CordiaUPC" panose="020B0304020202020204" pitchFamily="34" charset="-34"/>
              </a:rPr>
              <a:pPr/>
              <a:t>11</a:t>
            </a:fld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</a:t>
            </a:r>
          </a:p>
        </p:txBody>
      </p:sp>
      <p:sp>
        <p:nvSpPr>
          <p:cNvPr id="14" name="Rectangle 3"/>
          <p:cNvSpPr/>
          <p:nvPr/>
        </p:nvSpPr>
        <p:spPr>
          <a:xfrm>
            <a:off x="5" y="11"/>
            <a:ext cx="10876450" cy="4280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>
            <a:off x="781336" y="266701"/>
            <a:ext cx="1061306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วัตถุประสงค์ของที่ราชพัสดุ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4" b="89691" l="370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22" y="969870"/>
            <a:ext cx="2780723" cy="20979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69301" y="995462"/>
            <a:ext cx="914760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u="sng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วัตถุประสงค์หลัก</a:t>
            </a:r>
          </a:p>
          <a:p>
            <a:pPr>
              <a:spcBef>
                <a:spcPts val="600"/>
              </a:spcBef>
            </a:pPr>
            <a:r>
              <a:rPr lang="th-TH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มีไว้เพื่อ</a:t>
            </a:r>
            <a:r>
              <a:rPr lang="th-TH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ใช้ประโยชน์ในทางราชการ</a:t>
            </a:r>
            <a:r>
              <a:rPr lang="th-TH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โดยหน่วยงานผู้ใช้ที่ราชพัสดุ ประกอบด้วย กระทรวง ทบวง กรม องค์กรปกครองส่วนท้องถิ่น หน่วยงานของรัฐ หรือองค์กรอื่นของรัฐ ซึ่งรวมถึงรัฐวิสาหกิจ</a:t>
            </a:r>
          </a:p>
          <a:p>
            <a:r>
              <a:rPr lang="th-TH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ที่เป็นนิติบุคคลที่มีสิทธิใช้ที่ราชพัสดุตามกฎหมาย</a:t>
            </a:r>
          </a:p>
        </p:txBody>
      </p:sp>
      <p:sp>
        <p:nvSpPr>
          <p:cNvPr id="11" name="สี่เหลี่ยมผืนผ้า 3"/>
          <p:cNvSpPr>
            <a:spLocks noChangeArrowheads="1"/>
          </p:cNvSpPr>
          <p:nvPr/>
        </p:nvSpPr>
        <p:spPr bwMode="auto">
          <a:xfrm>
            <a:off x="3162687" y="2988239"/>
            <a:ext cx="52985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Font typeface="Arial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  <a:cs typeface="Cordia New" pitchFamily="34" charset="-34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cs typeface="Cordia New" pitchFamily="34" charset="-34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cs typeface="Cordia New" pitchFamily="34" charset="-34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cs typeface="Cordia New" pitchFamily="34" charset="-34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cs typeface="Cordia New" pitchFamily="34" charset="-34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th-TH" altLang="th-TH" sz="2800" dirty="0">
                <a:solidFill>
                  <a:prstClr val="black"/>
                </a:solidFill>
                <a:latin typeface="TH Niramit AS" pitchFamily="2" charset="-34"/>
                <a:ea typeface="Tahoma" pitchFamily="34" charset="0"/>
                <a:cs typeface="TH Niramit AS" pitchFamily="2" charset="-34"/>
              </a:rPr>
              <a:t>ส่วนราชการครอบครอง </a:t>
            </a:r>
            <a:r>
              <a:rPr lang="en-US" altLang="th-TH" sz="2800" dirty="0">
                <a:solidFill>
                  <a:prstClr val="black"/>
                </a:solidFill>
                <a:latin typeface="TH Niramit AS" pitchFamily="2" charset="-34"/>
                <a:ea typeface="Tahoma" pitchFamily="34" charset="0"/>
                <a:cs typeface="TH Niramit AS" pitchFamily="2" charset="-34"/>
              </a:rPr>
              <a:t>96 % (9.97 </a:t>
            </a:r>
            <a:r>
              <a:rPr lang="th-TH" altLang="th-TH" sz="2800" dirty="0">
                <a:solidFill>
                  <a:prstClr val="black"/>
                </a:solidFill>
                <a:latin typeface="TH Niramit AS" pitchFamily="2" charset="-34"/>
                <a:ea typeface="Tahoma" pitchFamily="34" charset="0"/>
                <a:cs typeface="TH Niramit AS" pitchFamily="2" charset="-34"/>
              </a:rPr>
              <a:t>ล้านไร่)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5" t="40661" r="27762"/>
          <a:stretch/>
        </p:blipFill>
        <p:spPr bwMode="auto">
          <a:xfrm>
            <a:off x="7585825" y="3614472"/>
            <a:ext cx="2710250" cy="25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กลุ่ม 7"/>
          <p:cNvGrpSpPr/>
          <p:nvPr/>
        </p:nvGrpSpPr>
        <p:grpSpPr>
          <a:xfrm>
            <a:off x="2056417" y="3692434"/>
            <a:ext cx="4866602" cy="2397412"/>
            <a:chOff x="1159113" y="3692434"/>
            <a:chExt cx="5109932" cy="2397412"/>
          </a:xfrm>
        </p:grpSpPr>
        <p:grpSp>
          <p:nvGrpSpPr>
            <p:cNvPr id="6" name="กลุ่ม 5"/>
            <p:cNvGrpSpPr/>
            <p:nvPr/>
          </p:nvGrpSpPr>
          <p:grpSpPr>
            <a:xfrm>
              <a:off x="1159113" y="3692434"/>
              <a:ext cx="4133849" cy="2397412"/>
              <a:chOff x="1103432" y="3702843"/>
              <a:chExt cx="4133849" cy="2397412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896" r="28562" b="59340"/>
              <a:stretch/>
            </p:blipFill>
            <p:spPr bwMode="auto">
              <a:xfrm>
                <a:off x="1103432" y="3702843"/>
                <a:ext cx="4133849" cy="2397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สี่เหลี่ยมผืนผ้า 1"/>
              <p:cNvSpPr/>
              <p:nvPr/>
            </p:nvSpPr>
            <p:spPr>
              <a:xfrm>
                <a:off x="2466975" y="5457825"/>
                <a:ext cx="2305050" cy="523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สี่เหลี่ยมผืนผ้า 3"/>
            <p:cNvSpPr>
              <a:spLocks noChangeArrowheads="1"/>
            </p:cNvSpPr>
            <p:nvPr/>
          </p:nvSpPr>
          <p:spPr bwMode="auto">
            <a:xfrm>
              <a:off x="3745379" y="4962296"/>
              <a:ext cx="12142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ts val="800"/>
                </a:spcBef>
                <a:buFont typeface="Arial" pitchFamily="34" charset="0"/>
                <a:defRPr sz="1600" b="1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th-TH" altLang="th-TH" sz="2800" dirty="0">
                  <a:solidFill>
                    <a:srgbClr val="E8B7B7">
                      <a:lumMod val="50000"/>
                    </a:srgbClr>
                  </a:solidFill>
                  <a:latin typeface="TH Niramit AS" pitchFamily="2" charset="-34"/>
                  <a:ea typeface="Tahoma" pitchFamily="34" charset="0"/>
                  <a:cs typeface="TH Niramit AS" pitchFamily="2" charset="-34"/>
                </a:rPr>
                <a:t>15</a:t>
              </a:r>
              <a:r>
                <a:rPr lang="en-US" altLang="th-TH" sz="2800" dirty="0">
                  <a:solidFill>
                    <a:srgbClr val="E8B7B7">
                      <a:lumMod val="50000"/>
                    </a:srgbClr>
                  </a:solidFill>
                  <a:latin typeface="TH Niramit AS" pitchFamily="2" charset="-34"/>
                  <a:ea typeface="Tahoma" pitchFamily="34" charset="0"/>
                  <a:cs typeface="TH Niramit AS" pitchFamily="2" charset="-34"/>
                </a:rPr>
                <a:t>%</a:t>
              </a:r>
              <a:endParaRPr lang="th-TH" altLang="th-TH" sz="2800" dirty="0">
                <a:solidFill>
                  <a:srgbClr val="E8B7B7">
                    <a:lumMod val="50000"/>
                  </a:srgbClr>
                </a:solidFill>
                <a:latin typeface="TH Niramit AS" pitchFamily="2" charset="-34"/>
                <a:ea typeface="Tahoma" pitchFamily="34" charset="0"/>
                <a:cs typeface="TH Niramit AS" pitchFamily="2" charset="-34"/>
              </a:endParaRPr>
            </a:p>
          </p:txBody>
        </p:sp>
        <p:sp>
          <p:nvSpPr>
            <p:cNvPr id="24" name="สี่เหลี่ยมผืนผ้า 3"/>
            <p:cNvSpPr>
              <a:spLocks noChangeArrowheads="1"/>
            </p:cNvSpPr>
            <p:nvPr/>
          </p:nvSpPr>
          <p:spPr bwMode="auto">
            <a:xfrm>
              <a:off x="5054837" y="4394406"/>
              <a:ext cx="12142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ts val="800"/>
                </a:spcBef>
                <a:buFont typeface="Arial" pitchFamily="34" charset="0"/>
                <a:defRPr sz="1600" b="1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th-TH" altLang="th-TH" sz="2800" dirty="0">
                  <a:solidFill>
                    <a:srgbClr val="B0CCB0">
                      <a:lumMod val="50000"/>
                    </a:srgbClr>
                  </a:solidFill>
                  <a:latin typeface="TH Niramit AS" pitchFamily="2" charset="-34"/>
                  <a:ea typeface="Tahoma" pitchFamily="34" charset="0"/>
                  <a:cs typeface="TH Niramit AS" pitchFamily="2" charset="-34"/>
                </a:rPr>
                <a:t>25</a:t>
              </a:r>
              <a:r>
                <a:rPr lang="en-US" altLang="th-TH" sz="2800" dirty="0">
                  <a:solidFill>
                    <a:srgbClr val="B0CCB0">
                      <a:lumMod val="50000"/>
                    </a:srgbClr>
                  </a:solidFill>
                  <a:latin typeface="TH Niramit AS" pitchFamily="2" charset="-34"/>
                  <a:ea typeface="Tahoma" pitchFamily="34" charset="0"/>
                  <a:cs typeface="TH Niramit AS" pitchFamily="2" charset="-34"/>
                </a:rPr>
                <a:t>%</a:t>
              </a:r>
              <a:endParaRPr lang="th-TH" altLang="th-TH" sz="2800" dirty="0">
                <a:solidFill>
                  <a:srgbClr val="B0CCB0">
                    <a:lumMod val="50000"/>
                  </a:srgbClr>
                </a:solidFill>
                <a:latin typeface="TH Niramit AS" pitchFamily="2" charset="-34"/>
                <a:ea typeface="Tahoma" pitchFamily="34" charset="0"/>
                <a:cs typeface="TH Niramit AS" pitchFamily="2" charset="-34"/>
              </a:endParaRPr>
            </a:p>
          </p:txBody>
        </p:sp>
        <p:sp>
          <p:nvSpPr>
            <p:cNvPr id="25" name="สี่เหลี่ยมผืนผ้า 3"/>
            <p:cNvSpPr>
              <a:spLocks noChangeArrowheads="1"/>
            </p:cNvSpPr>
            <p:nvPr/>
          </p:nvSpPr>
          <p:spPr bwMode="auto">
            <a:xfrm>
              <a:off x="3832699" y="3823561"/>
              <a:ext cx="12142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ts val="800"/>
                </a:spcBef>
                <a:buFont typeface="Arial" pitchFamily="34" charset="0"/>
                <a:defRPr sz="1600" b="1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th-TH" altLang="th-TH" sz="2800" dirty="0">
                  <a:solidFill>
                    <a:srgbClr val="0070C0"/>
                  </a:solidFill>
                  <a:latin typeface="TH Niramit AS" pitchFamily="2" charset="-34"/>
                  <a:ea typeface="Tahoma" pitchFamily="34" charset="0"/>
                  <a:cs typeface="TH Niramit AS" pitchFamily="2" charset="-34"/>
                </a:rPr>
                <a:t>47</a:t>
              </a:r>
              <a:r>
                <a:rPr lang="en-US" altLang="th-TH" sz="2800" dirty="0">
                  <a:solidFill>
                    <a:srgbClr val="0070C0"/>
                  </a:solidFill>
                  <a:latin typeface="TH Niramit AS" pitchFamily="2" charset="-34"/>
                  <a:ea typeface="Tahoma" pitchFamily="34" charset="0"/>
                  <a:cs typeface="TH Niramit AS" pitchFamily="2" charset="-34"/>
                </a:rPr>
                <a:t>%</a:t>
              </a:r>
              <a:endParaRPr lang="th-TH" altLang="th-TH" sz="2800" dirty="0">
                <a:solidFill>
                  <a:srgbClr val="0070C0"/>
                </a:solidFill>
                <a:latin typeface="TH Niramit AS" pitchFamily="2" charset="-34"/>
                <a:ea typeface="Tahoma" pitchFamily="34" charset="0"/>
                <a:cs typeface="TH Niramit AS" pitchFamily="2" charset="-34"/>
              </a:endParaRPr>
            </a:p>
          </p:txBody>
        </p:sp>
        <p:sp>
          <p:nvSpPr>
            <p:cNvPr id="26" name="สี่เหลี่ยมผืนผ้า 3"/>
            <p:cNvSpPr>
              <a:spLocks noChangeArrowheads="1"/>
            </p:cNvSpPr>
            <p:nvPr/>
          </p:nvSpPr>
          <p:spPr bwMode="auto">
            <a:xfrm>
              <a:off x="2377302" y="5542666"/>
              <a:ext cx="12142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ts val="800"/>
                </a:spcBef>
                <a:buFont typeface="Arial" pitchFamily="34" charset="0"/>
                <a:defRPr sz="1600" b="1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Franklin Gothic Book" pitchFamily="34" charset="0"/>
                  <a:cs typeface="Cordia New" pitchFamily="34" charset="-34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th-TH" altLang="th-TH" sz="2800" dirty="0">
                  <a:solidFill>
                    <a:srgbClr val="7030A0"/>
                  </a:solidFill>
                  <a:latin typeface="TH Niramit AS" pitchFamily="2" charset="-34"/>
                  <a:ea typeface="Tahoma" pitchFamily="34" charset="0"/>
                  <a:cs typeface="TH Niramit AS" pitchFamily="2" charset="-34"/>
                </a:rPr>
                <a:t>13</a:t>
              </a:r>
              <a:r>
                <a:rPr lang="en-US" altLang="th-TH" sz="2800" dirty="0">
                  <a:solidFill>
                    <a:srgbClr val="7030A0"/>
                  </a:solidFill>
                  <a:latin typeface="TH Niramit AS" pitchFamily="2" charset="-34"/>
                  <a:ea typeface="Tahoma" pitchFamily="34" charset="0"/>
                  <a:cs typeface="TH Niramit AS" pitchFamily="2" charset="-34"/>
                </a:rPr>
                <a:t>%</a:t>
              </a:r>
              <a:endParaRPr lang="th-TH" altLang="th-TH" sz="2800" dirty="0">
                <a:solidFill>
                  <a:srgbClr val="7030A0"/>
                </a:solidFill>
                <a:latin typeface="TH Niramit AS" pitchFamily="2" charset="-34"/>
                <a:ea typeface="Tahoma" pitchFamily="34" charset="0"/>
                <a:cs typeface="TH Niramit AS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192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สี่เหลี่ยมผืนผ้ามุมมน 38"/>
          <p:cNvSpPr/>
          <p:nvPr/>
        </p:nvSpPr>
        <p:spPr>
          <a:xfrm>
            <a:off x="6214130" y="4823358"/>
            <a:ext cx="5706861" cy="4267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สี่เหลี่ยมผืนผ้ามุมมน 37"/>
          <p:cNvSpPr/>
          <p:nvPr/>
        </p:nvSpPr>
        <p:spPr>
          <a:xfrm>
            <a:off x="6214130" y="3382296"/>
            <a:ext cx="5706861" cy="4267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สี่เหลี่ยมผืนผ้ามุมมน 36"/>
          <p:cNvSpPr/>
          <p:nvPr/>
        </p:nvSpPr>
        <p:spPr>
          <a:xfrm>
            <a:off x="6214130" y="1520060"/>
            <a:ext cx="5706861" cy="4267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สี่เหลี่ยมผืนผ้ามุมมน 35"/>
          <p:cNvSpPr/>
          <p:nvPr/>
        </p:nvSpPr>
        <p:spPr>
          <a:xfrm>
            <a:off x="399349" y="3382296"/>
            <a:ext cx="5706861" cy="4267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399348" y="1518171"/>
            <a:ext cx="5706861" cy="4267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07608" y="6459801"/>
            <a:ext cx="1312025" cy="365125"/>
          </a:xfrm>
        </p:spPr>
        <p:txBody>
          <a:bodyPr/>
          <a:lstStyle/>
          <a:p>
            <a:fld id="{CA61BD1B-E65D-4C57-8A17-B60745517586}" type="slidenum">
              <a:rPr lang="th-TH" sz="2400" smtClean="0">
                <a:latin typeface="CordiaUPC" panose="020B0304020202020204" pitchFamily="34" charset="-34"/>
                <a:cs typeface="CordiaUPC" panose="020B0304020202020204" pitchFamily="34" charset="-34"/>
              </a:rPr>
              <a:t>12</a:t>
            </a:fld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</a:t>
            </a:r>
          </a:p>
        </p:txBody>
      </p:sp>
      <p:sp>
        <p:nvSpPr>
          <p:cNvPr id="14" name="Rectangle 3"/>
          <p:cNvSpPr/>
          <p:nvPr/>
        </p:nvSpPr>
        <p:spPr>
          <a:xfrm>
            <a:off x="5" y="15"/>
            <a:ext cx="10876450" cy="4280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" name="Rectangle 9"/>
          <p:cNvSpPr/>
          <p:nvPr/>
        </p:nvSpPr>
        <p:spPr>
          <a:xfrm>
            <a:off x="781338" y="266705"/>
            <a:ext cx="1061306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กฎหมายที่ราชพัสดุ กรณีการใช้ที่ราชพัสดุ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4379" y="1151247"/>
            <a:ext cx="6059748" cy="427809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       </a:t>
            </a:r>
          </a:p>
          <a:p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          ผู้มีสิทธิขอใช้ </a:t>
            </a:r>
            <a:r>
              <a:rPr lang="en-US" sz="2400" b="1" dirty="0">
                <a:latin typeface="TH SarabunIT๙" pitchFamily="34" charset="-34"/>
                <a:cs typeface="TH SarabunIT๙" pitchFamily="34" charset="-34"/>
              </a:rPr>
              <a:t>:</a:t>
            </a:r>
          </a:p>
          <a:p>
            <a:endParaRPr lang="th-TH" sz="8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400" dirty="0">
                <a:latin typeface="TH SarabunIT๙" pitchFamily="34" charset="-34"/>
                <a:cs typeface="TH SarabunIT๙" pitchFamily="34" charset="-34"/>
              </a:rPr>
              <a:t>     - ส่วนราชการตามกฎหมายว่าด้วยการปรับปรุงกระทรวง ทบวง กรม และหน่วยงานที่รับผิดชอบธุรการขององค์กรอิสระตามรัฐธรรมนูญ หรือศาล หรือองค์กรอัยการ หรือรัฐสภา และองค์กรปกครองส่วนท้องถิ่น</a:t>
            </a:r>
          </a:p>
          <a:p>
            <a:endParaRPr lang="th-TH" sz="1600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         การขอใช้ที่ราชพัสดุ </a:t>
            </a:r>
            <a:r>
              <a:rPr lang="en-US" sz="2400" b="1" dirty="0">
                <a:latin typeface="TH SarabunIT๙" pitchFamily="34" charset="-34"/>
                <a:cs typeface="TH SarabunIT๙" pitchFamily="34" charset="-34"/>
              </a:rPr>
              <a:t>:</a:t>
            </a:r>
          </a:p>
          <a:p>
            <a:endParaRPr lang="th-TH" sz="8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400" dirty="0">
                <a:latin typeface="TH SarabunIT๙" pitchFamily="34" charset="-34"/>
                <a:cs typeface="TH SarabunIT๙" pitchFamily="34" charset="-34"/>
              </a:rPr>
              <a:t>- </a:t>
            </a:r>
            <a:r>
              <a:rPr lang="th-TH" sz="2400" u="sng" dirty="0">
                <a:latin typeface="TH SarabunIT๙" pitchFamily="34" charset="-34"/>
                <a:cs typeface="TH SarabunIT๙" pitchFamily="34" charset="-34"/>
              </a:rPr>
              <a:t>ในกรุงเทพมหานคร</a:t>
            </a:r>
            <a:r>
              <a:rPr lang="th-TH" sz="2400" dirty="0">
                <a:latin typeface="TH SarabunIT๙" pitchFamily="34" charset="-34"/>
                <a:cs typeface="TH SarabunIT๙" pitchFamily="34" charset="-34"/>
              </a:rPr>
              <a:t> </a:t>
            </a:r>
          </a:p>
          <a:p>
            <a:r>
              <a:rPr lang="th-TH" sz="2400" dirty="0">
                <a:latin typeface="TH SarabunIT๙" pitchFamily="34" charset="-34"/>
                <a:cs typeface="TH SarabunIT๙" pitchFamily="34" charset="-34"/>
              </a:rPr>
              <a:t>  ผู้ขอใช้ต้องทำความตกลงกับ</a:t>
            </a:r>
            <a:r>
              <a:rPr lang="th-TH" sz="2400" dirty="0" err="1"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400" dirty="0">
                <a:latin typeface="TH SarabunIT๙" pitchFamily="34" charset="-34"/>
                <a:cs typeface="TH SarabunIT๙" pitchFamily="34" charset="-34"/>
              </a:rPr>
              <a:t>รักษ์</a:t>
            </a:r>
          </a:p>
          <a:p>
            <a:r>
              <a:rPr lang="th-TH" sz="2400" dirty="0">
                <a:latin typeface="TH SarabunIT๙" pitchFamily="34" charset="-34"/>
                <a:cs typeface="TH SarabunIT๙" pitchFamily="34" charset="-34"/>
              </a:rPr>
              <a:t>- </a:t>
            </a:r>
            <a:r>
              <a:rPr lang="th-TH" sz="2400" u="sng" dirty="0">
                <a:latin typeface="TH SarabunIT๙" pitchFamily="34" charset="-34"/>
                <a:cs typeface="TH SarabunIT๙" pitchFamily="34" charset="-34"/>
              </a:rPr>
              <a:t>ในจังหวัดอื่น</a:t>
            </a:r>
            <a:r>
              <a:rPr lang="th-TH" sz="2400" dirty="0">
                <a:latin typeface="TH SarabunIT๙" pitchFamily="34" charset="-34"/>
                <a:cs typeface="TH SarabunIT๙" pitchFamily="34" charset="-34"/>
              </a:rPr>
              <a:t> </a:t>
            </a:r>
          </a:p>
          <a:p>
            <a:r>
              <a:rPr lang="th-TH" sz="2400" dirty="0">
                <a:latin typeface="TH SarabunIT๙" pitchFamily="34" charset="-34"/>
                <a:cs typeface="TH SarabunIT๙" pitchFamily="34" charset="-34"/>
              </a:rPr>
              <a:t>  ให้ขอใช้ต่อสำนักงาน</a:t>
            </a:r>
            <a:r>
              <a:rPr lang="th-TH" sz="2400" dirty="0" err="1">
                <a:latin typeface="TH SarabunIT๙" pitchFamily="34" charset="-34"/>
                <a:cs typeface="TH SarabunIT๙" pitchFamily="34" charset="-34"/>
              </a:rPr>
              <a:t>ธนารักษ์</a:t>
            </a:r>
            <a:r>
              <a:rPr lang="th-TH" sz="2400" dirty="0">
                <a:latin typeface="TH SarabunIT๙" pitchFamily="34" charset="-34"/>
                <a:cs typeface="TH SarabunIT๙" pitchFamily="34" charset="-34"/>
              </a:rPr>
              <a:t>พื้นที่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87869" y="1520058"/>
            <a:ext cx="6031765" cy="427809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       การใช้ประโยชน์ที่ราชพัสดุ </a:t>
            </a:r>
            <a:r>
              <a:rPr lang="en-US" sz="2400" b="1" dirty="0">
                <a:latin typeface="TH SarabunIT๙" pitchFamily="34" charset="-34"/>
                <a:cs typeface="TH SarabunIT๙" pitchFamily="34" charset="-34"/>
              </a:rPr>
              <a:t>:</a:t>
            </a:r>
          </a:p>
          <a:p>
            <a:endParaRPr lang="th-TH" sz="8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400" dirty="0">
                <a:latin typeface="TH SarabunIT๙" pitchFamily="34" charset="-34"/>
                <a:cs typeface="TH SarabunIT๙" pitchFamily="34" charset="-34"/>
              </a:rPr>
              <a:t>- เพื่อการจัดสวัสดิการภายในส่วนราชการตามระเบียบสำนักนายกรัฐมนตรี</a:t>
            </a:r>
          </a:p>
          <a:p>
            <a:r>
              <a:rPr lang="th-TH" sz="2400" dirty="0">
                <a:latin typeface="TH SarabunIT๙" pitchFamily="34" charset="-34"/>
                <a:cs typeface="TH SarabunIT๙" pitchFamily="34" charset="-34"/>
              </a:rPr>
              <a:t>  ว่าด้วยการจัดสวัสดิการภายในส่วนราชการ พ.ศ. 2547 ให้ถือเป็นการใช้</a:t>
            </a:r>
          </a:p>
          <a:p>
            <a:r>
              <a:rPr lang="th-TH" sz="2400" dirty="0">
                <a:latin typeface="TH SarabunIT๙" pitchFamily="34" charset="-34"/>
                <a:cs typeface="TH SarabunIT๙" pitchFamily="34" charset="-34"/>
              </a:rPr>
              <a:t>  ที่ราชพัสดุเพื่อประโยชน์ในทางราชการ</a:t>
            </a:r>
          </a:p>
          <a:p>
            <a:endParaRPr lang="th-TH" sz="1600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          หน้าที่ของผู้ใช้ที่ราชพัสดุ </a:t>
            </a:r>
            <a:r>
              <a:rPr lang="en-US" sz="2400" b="1" dirty="0">
                <a:latin typeface="TH SarabunIT๙" pitchFamily="34" charset="-34"/>
                <a:cs typeface="TH SarabunIT๙" pitchFamily="34" charset="-34"/>
              </a:rPr>
              <a:t>:</a:t>
            </a:r>
          </a:p>
          <a:p>
            <a:endParaRPr lang="th-TH" sz="8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400" dirty="0">
                <a:latin typeface="TH SarabunIT๙" pitchFamily="34" charset="-34"/>
                <a:cs typeface="TH SarabunIT๙" pitchFamily="34" charset="-34"/>
              </a:rPr>
              <a:t>- มีหน้าที่ดูแลและบำรุงรักษาที่ราชพัสดุ และต้องจัดทำรายงานสภาพการใช้ที่ราชพัสดุที่อยู่ในความครอบครองต่อ</a:t>
            </a:r>
            <a:r>
              <a:rPr lang="th-TH" sz="2400" dirty="0" err="1"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400" dirty="0">
                <a:latin typeface="TH SarabunIT๙" pitchFamily="34" charset="-34"/>
                <a:cs typeface="TH SarabunIT๙" pitchFamily="34" charset="-34"/>
              </a:rPr>
              <a:t>รักษ์ปีละครั้ง</a:t>
            </a:r>
          </a:p>
          <a:p>
            <a:endParaRPr lang="th-TH" sz="1600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         กรณีมีปัญหาในการพิจารณาอนุญาตให้ใช้ที่ราชพัสดุ </a:t>
            </a:r>
            <a:r>
              <a:rPr lang="en-US" sz="2400" b="1" dirty="0">
                <a:latin typeface="TH SarabunIT๙" pitchFamily="34" charset="-34"/>
                <a:cs typeface="TH SarabunIT๙" pitchFamily="34" charset="-34"/>
              </a:rPr>
              <a:t>:</a:t>
            </a:r>
          </a:p>
          <a:p>
            <a:endParaRPr lang="th-TH" sz="800" b="1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400" dirty="0">
                <a:latin typeface="TH SarabunIT๙" pitchFamily="34" charset="-34"/>
                <a:cs typeface="TH SarabunIT๙" pitchFamily="34" charset="-34"/>
              </a:rPr>
              <a:t>- ให้คณะกรรมการที่ราชพัสดุเป็นผู้วินิจฉัยชี้ขาด</a:t>
            </a: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5" y="1518812"/>
            <a:ext cx="400330" cy="420347"/>
          </a:xfrm>
          <a:prstGeom prst="rect">
            <a:avLst/>
          </a:prstGeom>
        </p:spPr>
      </p:pic>
      <p:pic>
        <p:nvPicPr>
          <p:cNvPr id="40" name="รูปภาพ 3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250" y1="44984" x2="31250" y2="44984"/>
                        <a14:foregroundMark x1="30156" y1="54232" x2="30156" y2="54232"/>
                        <a14:foregroundMark x1="70625" y1="35893" x2="70625" y2="35893"/>
                        <a14:foregroundMark x1="75156" y1="35893" x2="75156" y2="35893"/>
                        <a14:foregroundMark x1="75938" y1="23824" x2="75938" y2="23824"/>
                        <a14:foregroundMark x1="79844" y1="13793" x2="79844" y2="13793"/>
                        <a14:foregroundMark x1="76250" y1="56270" x2="76250" y2="56270"/>
                        <a14:foregroundMark x1="73906" y1="64263" x2="73906" y2="64263"/>
                        <a14:foregroundMark x1="78750" y1="78527" x2="78750" y2="78527"/>
                        <a14:foregroundMark x1="72656" y1="75392" x2="72656" y2="75392"/>
                        <a14:foregroundMark x1="73906" y1="76803" x2="73906" y2="76803"/>
                        <a14:backgroundMark x1="40625" y1="61442" x2="40625" y2="61442"/>
                        <a14:backgroundMark x1="42813" y1="58934" x2="42813" y2="58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87" y="3355299"/>
            <a:ext cx="433477" cy="453729"/>
          </a:xfrm>
          <a:prstGeom prst="rect">
            <a:avLst/>
          </a:prstGeom>
        </p:spPr>
      </p:pic>
      <p:pic>
        <p:nvPicPr>
          <p:cNvPr id="41" name="รูปภาพ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079" y="1513103"/>
            <a:ext cx="439841" cy="461833"/>
          </a:xfrm>
          <a:prstGeom prst="rect">
            <a:avLst/>
          </a:prstGeom>
        </p:spPr>
      </p:pic>
      <p:pic>
        <p:nvPicPr>
          <p:cNvPr id="42" name="รูปภาพ 4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647" b="73272" l="5538" r="90462">
                        <a14:foregroundMark x1="70462" y1="38556" x2="70462" y2="38556"/>
                        <a14:foregroundMark x1="80923" y1="37788" x2="80923" y2="37788"/>
                        <a14:foregroundMark x1="80923" y1="54378" x2="80923" y2="54378"/>
                        <a14:foregroundMark x1="76615" y1="55146" x2="76615" y2="55146"/>
                        <a14:foregroundMark x1="76615" y1="56836" x2="76615" y2="56836"/>
                        <a14:foregroundMark x1="62923" y1="63287" x2="62923" y2="63287"/>
                        <a14:foregroundMark x1="74308" y1="63287" x2="74308" y2="63287"/>
                        <a14:foregroundMark x1="75692" y1="65284" x2="75692" y2="65284"/>
                        <a14:foregroundMark x1="80923" y1="62826" x2="80923" y2="62826"/>
                        <a14:foregroundMark x1="82923" y1="56375" x2="82923" y2="56375"/>
                        <a14:foregroundMark x1="82615" y1="64209" x2="82615" y2="64209"/>
                        <a14:foregroundMark x1="57231" y1="72657" x2="57231" y2="72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95" y="3290294"/>
            <a:ext cx="580752" cy="610728"/>
          </a:xfrm>
          <a:prstGeom prst="rect">
            <a:avLst/>
          </a:prstGeom>
        </p:spPr>
      </p:pic>
      <p:pic>
        <p:nvPicPr>
          <p:cNvPr id="43" name="รูปภาพ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72" y="4893816"/>
            <a:ext cx="519276" cy="29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8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9788" y="236562"/>
            <a:ext cx="10887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accent2">
                    <a:lumMod val="50000"/>
                  </a:schemeClr>
                </a:solidFill>
              </a:rPr>
              <a:t>กฎหมายที่เกี่ยวข้องกับการใช้ที่ราชพัสดุ (บังคับใช้ตามมาตรา 47 แห่ง </a:t>
            </a:r>
            <a:r>
              <a:rPr lang="th-TH" b="1" dirty="0" err="1">
                <a:solidFill>
                  <a:schemeClr val="accent2">
                    <a:lumMod val="50000"/>
                  </a:schemeClr>
                </a:solidFill>
              </a:rPr>
              <a:t>พ.ร.บ</a:t>
            </a:r>
            <a:r>
              <a:rPr lang="th-TH" b="1" dirty="0">
                <a:solidFill>
                  <a:schemeClr val="accent2">
                    <a:lumMod val="50000"/>
                  </a:schemeClr>
                </a:solidFill>
              </a:rPr>
              <a:t> ที่ราชพัสดุ 2562)</a:t>
            </a:r>
            <a:endParaRPr lang="th-TH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37953" y="797449"/>
            <a:ext cx="108877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4"/>
          <p:cNvSpPr/>
          <p:nvPr/>
        </p:nvSpPr>
        <p:spPr>
          <a:xfrm>
            <a:off x="637952" y="1244600"/>
            <a:ext cx="4235752" cy="1524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กฎกระทรวงว่าด้วยหลักเกณฑ์และวิธีการปกครอง ดูแล บำรุงรักษา ใช้ และจัดหาประโยชน์เกี่ยวกับที่ราชพัสดุ พ.ศ. 2545 และที่แก้ไขเพิ่มเติม  </a:t>
            </a:r>
          </a:p>
        </p:txBody>
      </p:sp>
      <p:sp>
        <p:nvSpPr>
          <p:cNvPr id="65" name="Rounded Rectangle 12"/>
          <p:cNvSpPr/>
          <p:nvPr/>
        </p:nvSpPr>
        <p:spPr>
          <a:xfrm>
            <a:off x="637952" y="3217490"/>
            <a:ext cx="4235752" cy="1190714"/>
          </a:xfrm>
          <a:prstGeom prst="roundRect">
            <a:avLst/>
          </a:prstGeom>
          <a:solidFill>
            <a:srgbClr val="FFE1E1"/>
          </a:solidFill>
          <a:ln>
            <a:solidFill>
              <a:srgbClr val="FFE1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400" b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กฎกระทรวงว่าด้วยหลักเกณฑ์และวิธีการโอนกรรมสิทธิ์ที่ราชพัสดุที่มิใช่ที่ดินที่เป็นสาธารณสมบัติของแผ่นดินโดยเฉพาะ พ.ศ. 2550</a:t>
            </a:r>
          </a:p>
        </p:txBody>
      </p:sp>
      <p:sp>
        <p:nvSpPr>
          <p:cNvPr id="66" name="Rounded Rectangle 12"/>
          <p:cNvSpPr/>
          <p:nvPr/>
        </p:nvSpPr>
        <p:spPr>
          <a:xfrm>
            <a:off x="637962" y="4865643"/>
            <a:ext cx="4235751" cy="11907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ระเบียบสำนักนายกรัฐมนตรีว่าด้วยการจัดสวัสดิการภายในส่วนราชการ พ.ศ. 2547</a:t>
            </a:r>
          </a:p>
        </p:txBody>
      </p:sp>
      <p:sp>
        <p:nvSpPr>
          <p:cNvPr id="67" name="Rounded Rectangle 13"/>
          <p:cNvSpPr/>
          <p:nvPr/>
        </p:nvSpPr>
        <p:spPr>
          <a:xfrm>
            <a:off x="6033655" y="1140811"/>
            <a:ext cx="5436000" cy="360000"/>
          </a:xfrm>
          <a:prstGeom prst="roundRect">
            <a:avLst>
              <a:gd name="adj" fmla="val 3469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การปกครอง ดูแล บำรุงรักษาที่ราชพัสดุ</a:t>
            </a:r>
          </a:p>
        </p:txBody>
      </p:sp>
      <p:sp>
        <p:nvSpPr>
          <p:cNvPr id="68" name="Rounded Rectangle 13"/>
          <p:cNvSpPr/>
          <p:nvPr/>
        </p:nvSpPr>
        <p:spPr>
          <a:xfrm>
            <a:off x="6033655" y="1606504"/>
            <a:ext cx="5436000" cy="360000"/>
          </a:xfrm>
          <a:prstGeom prst="roundRect">
            <a:avLst>
              <a:gd name="adj" fmla="val 3469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การใช้ที่ราชพัสดุ</a:t>
            </a:r>
          </a:p>
        </p:txBody>
      </p:sp>
      <p:sp>
        <p:nvSpPr>
          <p:cNvPr id="69" name="Rounded Rectangle 13"/>
          <p:cNvSpPr/>
          <p:nvPr/>
        </p:nvSpPr>
        <p:spPr>
          <a:xfrm>
            <a:off x="6033655" y="2588600"/>
            <a:ext cx="5436000" cy="360000"/>
          </a:xfrm>
          <a:prstGeom prst="roundRect">
            <a:avLst>
              <a:gd name="adj" fmla="val 3469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การส่งคืนที่ราชพัสดุ</a:t>
            </a:r>
          </a:p>
        </p:txBody>
      </p:sp>
      <p:pic>
        <p:nvPicPr>
          <p:cNvPr id="70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" t="71958" r="88730" b="18307"/>
          <a:stretch/>
        </p:blipFill>
        <p:spPr bwMode="auto">
          <a:xfrm>
            <a:off x="4933577" y="1573527"/>
            <a:ext cx="1064726" cy="78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ounded Rectangle 17"/>
          <p:cNvSpPr/>
          <p:nvPr/>
        </p:nvSpPr>
        <p:spPr>
          <a:xfrm>
            <a:off x="6033655" y="3378200"/>
            <a:ext cx="5436000" cy="838200"/>
          </a:xfrm>
          <a:prstGeom prst="roundRect">
            <a:avLst>
              <a:gd name="adj" fmla="val 3489"/>
            </a:avLst>
          </a:prstGeom>
          <a:solidFill>
            <a:schemeClr val="bg1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1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การโอนคืนให้เจ้าของหรือทายาท</a:t>
            </a:r>
          </a:p>
        </p:txBody>
      </p:sp>
      <p:pic>
        <p:nvPicPr>
          <p:cNvPr id="7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" t="71958" r="88730" b="18307"/>
          <a:stretch/>
        </p:blipFill>
        <p:spPr bwMode="auto">
          <a:xfrm>
            <a:off x="4929443" y="3434846"/>
            <a:ext cx="1064726" cy="78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" t="71958" r="88730" b="18307"/>
          <a:stretch/>
        </p:blipFill>
        <p:spPr bwMode="auto">
          <a:xfrm>
            <a:off x="4929443" y="5098546"/>
            <a:ext cx="1064726" cy="78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ounded Rectangle 13"/>
          <p:cNvSpPr/>
          <p:nvPr/>
        </p:nvSpPr>
        <p:spPr>
          <a:xfrm>
            <a:off x="6033655" y="4995307"/>
            <a:ext cx="5436000" cy="360000"/>
          </a:xfrm>
          <a:prstGeom prst="roundRect">
            <a:avLst>
              <a:gd name="adj" fmla="val 3469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การจัดสวัสดิการภายในส่วนราชการ</a:t>
            </a:r>
          </a:p>
        </p:txBody>
      </p:sp>
      <p:sp>
        <p:nvSpPr>
          <p:cNvPr id="76" name="Rounded Rectangle 13"/>
          <p:cNvSpPr/>
          <p:nvPr/>
        </p:nvSpPr>
        <p:spPr>
          <a:xfrm>
            <a:off x="6033655" y="5461000"/>
            <a:ext cx="5436000" cy="360000"/>
          </a:xfrm>
          <a:prstGeom prst="roundRect">
            <a:avLst>
              <a:gd name="adj" fmla="val 3469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การจัดสวัสดิการในเชิงธุรกิจ</a:t>
            </a:r>
          </a:p>
        </p:txBody>
      </p:sp>
      <p:sp>
        <p:nvSpPr>
          <p:cNvPr id="77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11264900" y="6505575"/>
            <a:ext cx="838200" cy="261938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50368AA-71DE-4FB7-BEA4-B5F68A639488}" type="slidenum">
              <a:rPr lang="en-US" altLang="th-TH" sz="10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 eaLnBrk="1" hangingPunct="1"/>
              <a:t>13</a:t>
            </a:fld>
            <a:endParaRPr lang="en-US" altLang="th-TH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Rounded Rectangle 13"/>
          <p:cNvSpPr/>
          <p:nvPr/>
        </p:nvSpPr>
        <p:spPr>
          <a:xfrm>
            <a:off x="6033655" y="2113428"/>
            <a:ext cx="5436000" cy="360000"/>
          </a:xfrm>
          <a:prstGeom prst="roundRect">
            <a:avLst>
              <a:gd name="adj" fmla="val 3469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การจัดหาประโยชน์ในที่ราชพัสดุ</a:t>
            </a:r>
          </a:p>
        </p:txBody>
      </p:sp>
    </p:spTree>
    <p:extLst>
      <p:ext uri="{BB962C8B-B14F-4D97-AF65-F5344CB8AC3E}">
        <p14:creationId xmlns:p14="http://schemas.microsoft.com/office/powerpoint/2010/main" val="333046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7952" y="236576"/>
            <a:ext cx="1088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50000"/>
                  </a:schemeClr>
                </a:solidFill>
              </a:rPr>
              <a:t>ความหมายของผู้ขอใช้ / ผู้ใช้ที่ราชพัสดุ ตามกฎกระทรวงฯ พ.ศ. </a:t>
            </a: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2545</a:t>
            </a:r>
            <a:endParaRPr lang="th-TH" sz="3200" dirty="0">
              <a:solidFill>
                <a:schemeClr val="accent2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37953" y="797449"/>
            <a:ext cx="108877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11264900" y="6505575"/>
            <a:ext cx="838200" cy="261938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50368AA-71DE-4FB7-BEA4-B5F68A639488}" type="slidenum">
              <a:rPr lang="en-US" altLang="th-TH" sz="10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 eaLnBrk="1" hangingPunct="1"/>
              <a:t>14</a:t>
            </a:fld>
            <a:endParaRPr lang="en-US" altLang="th-TH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1246322" y="1170236"/>
            <a:ext cx="8784976" cy="5040560"/>
            <a:chOff x="1703512" y="1271836"/>
            <a:chExt cx="8784976" cy="5040560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gray">
            <a:xfrm>
              <a:off x="3647728" y="2207940"/>
              <a:ext cx="5530850" cy="2492102"/>
            </a:xfrm>
            <a:prstGeom prst="upArrow">
              <a:avLst>
                <a:gd name="adj1" fmla="val 57824"/>
                <a:gd name="adj2" fmla="val 54398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ln>
                  <a:solidFill>
                    <a:schemeClr val="accent4"/>
                  </a:solidFill>
                </a:ln>
              </a:endParaRPr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gray">
            <a:xfrm>
              <a:off x="3287688" y="1271836"/>
              <a:ext cx="5791200" cy="79069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64314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th-TH" sz="3600" b="1" dirty="0">
                  <a:solidFill>
                    <a:schemeClr val="tx1">
                      <a:lumMod val="50000"/>
                    </a:schemeClr>
                  </a:solidFill>
                  <a:latin typeface="TH SarabunIT๙" pitchFamily="34" charset="-34"/>
                  <a:cs typeface="TH SarabunIT๙" pitchFamily="34" charset="-34"/>
                </a:rPr>
                <a:t>ผู้ขอใช้ / ผู้ใช้ที่ราชพัสดุ</a:t>
              </a:r>
              <a:endParaRPr lang="en-US" sz="3600" b="1" dirty="0">
                <a:solidFill>
                  <a:schemeClr val="tx1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1703512" y="4008140"/>
              <a:ext cx="1579563" cy="2070101"/>
              <a:chOff x="576" y="2476"/>
              <a:chExt cx="995" cy="1304"/>
            </a:xfrm>
          </p:grpSpPr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576" y="2476"/>
                <a:ext cx="936" cy="954"/>
                <a:chOff x="624" y="1584"/>
                <a:chExt cx="1248" cy="1296"/>
              </a:xfrm>
            </p:grpSpPr>
            <p:grpSp>
              <p:nvGrpSpPr>
                <p:cNvPr id="12" name="Group 8"/>
                <p:cNvGrpSpPr>
                  <a:grpSpLocks/>
                </p:cNvGrpSpPr>
                <p:nvPr/>
              </p:nvGrpSpPr>
              <p:grpSpPr bwMode="auto">
                <a:xfrm>
                  <a:off x="624" y="1584"/>
                  <a:ext cx="1248" cy="1296"/>
                  <a:chOff x="2016" y="1920"/>
                  <a:chExt cx="1680" cy="1680"/>
                </a:xfrm>
              </p:grpSpPr>
              <p:sp>
                <p:nvSpPr>
                  <p:cNvPr id="14" name="Oval 9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shade val="63529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15" name="Freeform 10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h-TH"/>
                  </a:p>
                </p:txBody>
              </p:sp>
            </p:grpSp>
            <p:sp>
              <p:nvSpPr>
                <p:cNvPr id="13" name="Text Box 11"/>
                <p:cNvSpPr txBox="1">
                  <a:spLocks noChangeArrowheads="1"/>
                </p:cNvSpPr>
                <p:nvPr/>
              </p:nvSpPr>
              <p:spPr bwMode="gray">
                <a:xfrm>
                  <a:off x="636" y="1682"/>
                  <a:ext cx="1164" cy="11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 eaLnBrk="0" hangingPunct="0"/>
                  <a:r>
                    <a:rPr lang="th-TH" sz="2800" b="1" dirty="0">
                      <a:solidFill>
                        <a:schemeClr val="tx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IT๙" pitchFamily="34" charset="-34"/>
                      <a:cs typeface="TH SarabunIT๙" pitchFamily="34" charset="-34"/>
                    </a:rPr>
                    <a:t>กระทรวง</a:t>
                  </a:r>
                </a:p>
                <a:p>
                  <a:pPr algn="ctr" eaLnBrk="0" hangingPunct="0"/>
                  <a:r>
                    <a:rPr lang="th-TH" sz="2800" b="1" dirty="0">
                      <a:solidFill>
                        <a:schemeClr val="tx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IT๙" pitchFamily="34" charset="-34"/>
                      <a:cs typeface="TH SarabunIT๙" pitchFamily="34" charset="-34"/>
                    </a:rPr>
                    <a:t>ทบวง</a:t>
                  </a:r>
                </a:p>
                <a:p>
                  <a:pPr algn="ctr" eaLnBrk="0" hangingPunct="0"/>
                  <a:r>
                    <a:rPr lang="th-TH" sz="2800" b="1" dirty="0">
                      <a:solidFill>
                        <a:schemeClr val="tx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IT๙" pitchFamily="34" charset="-34"/>
                      <a:cs typeface="TH SarabunIT๙" pitchFamily="34" charset="-34"/>
                    </a:rPr>
                    <a:t>กรม</a:t>
                  </a:r>
                  <a:endParaRPr lang="en-US" sz="2800" b="1" dirty="0">
                    <a:solidFill>
                      <a:schemeClr val="tx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IT๙" pitchFamily="34" charset="-34"/>
                    <a:cs typeface="TH SarabunIT๙" pitchFamily="34" charset="-34"/>
                  </a:endParaRPr>
                </a:p>
              </p:txBody>
            </p:sp>
          </p:grpSp>
          <p:sp>
            <p:nvSpPr>
              <p:cNvPr id="11" name="Oval 12"/>
              <p:cNvSpPr>
                <a:spLocks noChangeArrowheads="1"/>
              </p:cNvSpPr>
              <p:nvPr/>
            </p:nvSpPr>
            <p:spPr bwMode="gray">
              <a:xfrm>
                <a:off x="576" y="3504"/>
                <a:ext cx="995" cy="27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6" name="Group 13"/>
            <p:cNvGrpSpPr>
              <a:grpSpLocks/>
            </p:cNvGrpSpPr>
            <p:nvPr/>
          </p:nvGrpSpPr>
          <p:grpSpPr bwMode="auto">
            <a:xfrm>
              <a:off x="3287688" y="4037360"/>
              <a:ext cx="1617662" cy="2070100"/>
              <a:chOff x="1776" y="2476"/>
              <a:chExt cx="1019" cy="1304"/>
            </a:xfrm>
          </p:grpSpPr>
          <p:grpSp>
            <p:nvGrpSpPr>
              <p:cNvPr id="18" name="Group 14"/>
              <p:cNvGrpSpPr>
                <a:grpSpLocks/>
              </p:cNvGrpSpPr>
              <p:nvPr/>
            </p:nvGrpSpPr>
            <p:grpSpPr bwMode="auto">
              <a:xfrm>
                <a:off x="1776" y="2476"/>
                <a:ext cx="960" cy="958"/>
                <a:chOff x="2016" y="1920"/>
                <a:chExt cx="1680" cy="1680"/>
              </a:xfrm>
            </p:grpSpPr>
            <p:sp>
              <p:nvSpPr>
                <p:cNvPr id="20" name="Oval 15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5137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21" name="Freeform 16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19" name="Oval 18"/>
              <p:cNvSpPr>
                <a:spLocks noChangeArrowheads="1"/>
              </p:cNvSpPr>
              <p:nvPr/>
            </p:nvSpPr>
            <p:spPr bwMode="gray">
              <a:xfrm>
                <a:off x="1800" y="3504"/>
                <a:ext cx="995" cy="27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" name="Group 19"/>
            <p:cNvGrpSpPr>
              <a:grpSpLocks/>
            </p:cNvGrpSpPr>
            <p:nvPr/>
          </p:nvGrpSpPr>
          <p:grpSpPr bwMode="auto">
            <a:xfrm>
              <a:off x="4943872" y="3992911"/>
              <a:ext cx="1631950" cy="2114551"/>
              <a:chOff x="3072" y="2448"/>
              <a:chExt cx="1028" cy="1332"/>
            </a:xfrm>
          </p:grpSpPr>
          <p:grpSp>
            <p:nvGrpSpPr>
              <p:cNvPr id="23" name="Group 20"/>
              <p:cNvGrpSpPr>
                <a:grpSpLocks/>
              </p:cNvGrpSpPr>
              <p:nvPr/>
            </p:nvGrpSpPr>
            <p:grpSpPr bwMode="auto">
              <a:xfrm>
                <a:off x="3072" y="2448"/>
                <a:ext cx="960" cy="958"/>
                <a:chOff x="2016" y="1918"/>
                <a:chExt cx="1680" cy="1679"/>
              </a:xfrm>
            </p:grpSpPr>
            <p:sp>
              <p:nvSpPr>
                <p:cNvPr id="26" name="Oval 21"/>
                <p:cNvSpPr>
                  <a:spLocks noChangeArrowheads="1"/>
                </p:cNvSpPr>
                <p:nvPr/>
              </p:nvSpPr>
              <p:spPr bwMode="gray">
                <a:xfrm>
                  <a:off x="2016" y="1918"/>
                  <a:ext cx="1680" cy="167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5137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27" name="Freeform 22"/>
                <p:cNvSpPr>
                  <a:spLocks/>
                </p:cNvSpPr>
                <p:nvPr/>
              </p:nvSpPr>
              <p:spPr bwMode="gray">
                <a:xfrm>
                  <a:off x="2208" y="1946"/>
                  <a:ext cx="1296" cy="633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24" name="Text Box 23"/>
              <p:cNvSpPr txBox="1">
                <a:spLocks noChangeArrowheads="1"/>
              </p:cNvSpPr>
              <p:nvPr/>
            </p:nvSpPr>
            <p:spPr bwMode="gray">
              <a:xfrm>
                <a:off x="3137" y="2639"/>
                <a:ext cx="864" cy="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th-TH" sz="2800" b="1" dirty="0">
                    <a:solidFill>
                      <a:schemeClr val="tx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IT๙" pitchFamily="34" charset="-34"/>
                    <a:cs typeface="TH SarabunIT๙" pitchFamily="34" charset="-34"/>
                  </a:rPr>
                  <a:t>หน่วยงานของรัฐ</a:t>
                </a:r>
                <a:endParaRPr lang="en-US" sz="2800" b="1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IT๙" pitchFamily="34" charset="-34"/>
                  <a:cs typeface="TH SarabunIT๙" pitchFamily="34" charset="-34"/>
                </a:endParaRPr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gray">
              <a:xfrm>
                <a:off x="3105" y="3504"/>
                <a:ext cx="995" cy="27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8" name="Group 25"/>
            <p:cNvGrpSpPr>
              <a:grpSpLocks/>
            </p:cNvGrpSpPr>
            <p:nvPr/>
          </p:nvGrpSpPr>
          <p:grpSpPr bwMode="auto">
            <a:xfrm>
              <a:off x="6528048" y="4053830"/>
              <a:ext cx="1579562" cy="2114550"/>
              <a:chOff x="4272" y="2448"/>
              <a:chExt cx="995" cy="1332"/>
            </a:xfrm>
          </p:grpSpPr>
          <p:grpSp>
            <p:nvGrpSpPr>
              <p:cNvPr id="29" name="Group 26"/>
              <p:cNvGrpSpPr>
                <a:grpSpLocks/>
              </p:cNvGrpSpPr>
              <p:nvPr/>
            </p:nvGrpSpPr>
            <p:grpSpPr bwMode="auto">
              <a:xfrm>
                <a:off x="4272" y="2448"/>
                <a:ext cx="960" cy="965"/>
                <a:chOff x="2400" y="1488"/>
                <a:chExt cx="1152" cy="1152"/>
              </a:xfrm>
            </p:grpSpPr>
            <p:grpSp>
              <p:nvGrpSpPr>
                <p:cNvPr id="31" name="Group 27"/>
                <p:cNvGrpSpPr>
                  <a:grpSpLocks/>
                </p:cNvGrpSpPr>
                <p:nvPr/>
              </p:nvGrpSpPr>
              <p:grpSpPr bwMode="auto">
                <a:xfrm>
                  <a:off x="2400" y="1488"/>
                  <a:ext cx="1152" cy="1152"/>
                  <a:chOff x="2016" y="1920"/>
                  <a:chExt cx="1680" cy="1680"/>
                </a:xfrm>
              </p:grpSpPr>
              <p:sp>
                <p:nvSpPr>
                  <p:cNvPr id="33" name="Oval 28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folHlink"/>
                      </a:gs>
                      <a:gs pos="100000">
                        <a:schemeClr val="folHlink">
                          <a:gamma/>
                          <a:shade val="24314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34" name="Freeform 29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/>
                    <a:ahLst/>
                    <a:cxnLst>
                      <a:cxn ang="0">
                        <a:pos x="1301" y="401"/>
                      </a:cxn>
                      <a:cxn ang="0">
                        <a:pos x="1317" y="442"/>
                      </a:cxn>
                      <a:cxn ang="0">
                        <a:pos x="1321" y="481"/>
                      </a:cxn>
                      <a:cxn ang="0">
                        <a:pos x="1315" y="516"/>
                      </a:cxn>
                      <a:cxn ang="0">
                        <a:pos x="1298" y="550"/>
                      </a:cxn>
                      <a:cxn ang="0">
                        <a:pos x="1272" y="579"/>
                      </a:cxn>
                      <a:cxn ang="0">
                        <a:pos x="1239" y="604"/>
                      </a:cxn>
                      <a:cxn ang="0">
                        <a:pos x="1196" y="628"/>
                      </a:cxn>
                      <a:cxn ang="0">
                        <a:pos x="1147" y="649"/>
                      </a:cxn>
                      <a:cxn ang="0">
                        <a:pos x="1092" y="667"/>
                      </a:cxn>
                      <a:cxn ang="0">
                        <a:pos x="1031" y="683"/>
                      </a:cxn>
                      <a:cxn ang="0">
                        <a:pos x="967" y="694"/>
                      </a:cxn>
                      <a:cxn ang="0">
                        <a:pos x="896" y="704"/>
                      </a:cxn>
                      <a:cxn ang="0">
                        <a:pos x="824" y="710"/>
                      </a:cxn>
                      <a:cxn ang="0">
                        <a:pos x="795" y="712"/>
                      </a:cxn>
                      <a:cxn ang="0">
                        <a:pos x="476" y="712"/>
                      </a:cxn>
                      <a:cxn ang="0">
                        <a:pos x="472" y="712"/>
                      </a:cxn>
                      <a:cxn ang="0">
                        <a:pos x="409" y="708"/>
                      </a:cxn>
                      <a:cxn ang="0">
                        <a:pos x="348" y="704"/>
                      </a:cxn>
                      <a:cxn ang="0">
                        <a:pos x="290" y="696"/>
                      </a:cxn>
                      <a:cxn ang="0">
                        <a:pos x="235" y="689"/>
                      </a:cxn>
                      <a:cxn ang="0">
                        <a:pos x="186" y="677"/>
                      </a:cxn>
                      <a:cxn ang="0">
                        <a:pos x="141" y="663"/>
                      </a:cxn>
                      <a:cxn ang="0">
                        <a:pos x="102" y="648"/>
                      </a:cxn>
                      <a:cxn ang="0">
                        <a:pos x="67" y="630"/>
                      </a:cxn>
                      <a:cxn ang="0">
                        <a:pos x="39" y="608"/>
                      </a:cxn>
                      <a:cxn ang="0">
                        <a:pos x="18" y="583"/>
                      </a:cxn>
                      <a:cxn ang="0">
                        <a:pos x="6" y="554"/>
                      </a:cxn>
                      <a:cxn ang="0">
                        <a:pos x="0" y="524"/>
                      </a:cxn>
                      <a:cxn ang="0">
                        <a:pos x="0" y="520"/>
                      </a:cxn>
                      <a:cxn ang="0">
                        <a:pos x="4" y="487"/>
                      </a:cxn>
                      <a:cxn ang="0">
                        <a:pos x="16" y="446"/>
                      </a:cxn>
                      <a:cxn ang="0">
                        <a:pos x="51" y="370"/>
                      </a:cxn>
                      <a:cxn ang="0">
                        <a:pos x="94" y="299"/>
                      </a:cxn>
                      <a:cxn ang="0">
                        <a:pos x="147" y="235"/>
                      </a:cxn>
                      <a:cxn ang="0">
                        <a:pos x="204" y="176"/>
                      </a:cxn>
                      <a:cxn ang="0">
                        <a:pos x="270" y="125"/>
                      </a:cxn>
                      <a:cxn ang="0">
                        <a:pos x="341" y="82"/>
                      </a:cxn>
                      <a:cxn ang="0">
                        <a:pos x="415" y="47"/>
                      </a:cxn>
                      <a:cxn ang="0">
                        <a:pos x="497" y="21"/>
                      </a:cxn>
                      <a:cxn ang="0">
                        <a:pos x="581" y="6"/>
                      </a:cxn>
                      <a:cxn ang="0">
                        <a:pos x="667" y="0"/>
                      </a:cxn>
                      <a:cxn ang="0">
                        <a:pos x="667" y="0"/>
                      </a:cxn>
                      <a:cxn ang="0">
                        <a:pos x="759" y="6"/>
                      </a:cxn>
                      <a:cxn ang="0">
                        <a:pos x="847" y="23"/>
                      </a:cxn>
                      <a:cxn ang="0">
                        <a:pos x="932" y="53"/>
                      </a:cxn>
                      <a:cxn ang="0">
                        <a:pos x="1010" y="90"/>
                      </a:cxn>
                      <a:cxn ang="0">
                        <a:pos x="1082" y="137"/>
                      </a:cxn>
                      <a:cxn ang="0">
                        <a:pos x="1149" y="194"/>
                      </a:cxn>
                      <a:cxn ang="0">
                        <a:pos x="1208" y="256"/>
                      </a:cxn>
                      <a:cxn ang="0">
                        <a:pos x="1258" y="325"/>
                      </a:cxn>
                      <a:cxn ang="0">
                        <a:pos x="1301" y="401"/>
                      </a:cxn>
                      <a:cxn ang="0">
                        <a:pos x="1301" y="401"/>
                      </a:cxn>
                    </a:cxnLst>
                    <a:rect l="0" t="0" r="r" b="b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h-TH"/>
                  </a:p>
                </p:txBody>
              </p:sp>
            </p:grpSp>
            <p:sp>
              <p:nvSpPr>
                <p:cNvPr id="32" name="Text Box 30"/>
                <p:cNvSpPr txBox="1">
                  <a:spLocks noChangeArrowheads="1"/>
                </p:cNvSpPr>
                <p:nvPr/>
              </p:nvSpPr>
              <p:spPr bwMode="gray">
                <a:xfrm>
                  <a:off x="2580" y="1716"/>
                  <a:ext cx="862" cy="7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th-TH" sz="2800" b="1" dirty="0">
                      <a:solidFill>
                        <a:schemeClr val="tx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IT๙" pitchFamily="34" charset="-34"/>
                      <a:cs typeface="TH SarabunIT๙" pitchFamily="34" charset="-34"/>
                    </a:rPr>
                    <a:t>องค์กรอื่น</a:t>
                  </a:r>
                </a:p>
                <a:p>
                  <a:pPr algn="ctr" eaLnBrk="0" hangingPunct="0"/>
                  <a:r>
                    <a:rPr lang="th-TH" sz="2800" b="1" dirty="0">
                      <a:solidFill>
                        <a:schemeClr val="tx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IT๙" pitchFamily="34" charset="-34"/>
                      <a:cs typeface="TH SarabunIT๙" pitchFamily="34" charset="-34"/>
                    </a:rPr>
                    <a:t>ของรัฐ</a:t>
                  </a:r>
                  <a:endParaRPr lang="en-US" sz="2800" b="1" dirty="0">
                    <a:solidFill>
                      <a:schemeClr val="tx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IT๙" pitchFamily="34" charset="-34"/>
                    <a:cs typeface="TH SarabunIT๙" pitchFamily="34" charset="-34"/>
                  </a:endParaRPr>
                </a:p>
              </p:txBody>
            </p:sp>
          </p:grpSp>
          <p:sp>
            <p:nvSpPr>
              <p:cNvPr id="30" name="Oval 31"/>
              <p:cNvSpPr>
                <a:spLocks noChangeArrowheads="1"/>
              </p:cNvSpPr>
              <p:nvPr/>
            </p:nvSpPr>
            <p:spPr bwMode="gray">
              <a:xfrm>
                <a:off x="4272" y="3504"/>
                <a:ext cx="995" cy="27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35" name="Text Box 11"/>
            <p:cNvSpPr txBox="1">
              <a:spLocks noChangeArrowheads="1"/>
            </p:cNvSpPr>
            <p:nvPr/>
          </p:nvSpPr>
          <p:spPr bwMode="gray">
            <a:xfrm>
              <a:off x="3359274" y="4152156"/>
              <a:ext cx="1440582" cy="1354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th-TH" sz="2800" b="1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IT๙" pitchFamily="34" charset="-34"/>
                  <a:cs typeface="TH SarabunIT๙" pitchFamily="34" charset="-34"/>
                </a:rPr>
                <a:t>องค์กรปกครอง</a:t>
              </a:r>
              <a:r>
                <a:rPr lang="th-TH" sz="2600" b="1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IT๙" pitchFamily="34" charset="-34"/>
                  <a:cs typeface="TH SarabunIT๙" pitchFamily="34" charset="-34"/>
                </a:rPr>
                <a:t>ส่วนท้องถิ่น</a:t>
              </a:r>
              <a:endParaRPr lang="en-US" sz="2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endParaRPr>
            </a:p>
          </p:txBody>
        </p:sp>
        <p:grpSp>
          <p:nvGrpSpPr>
            <p:cNvPr id="36" name="Group 7"/>
            <p:cNvGrpSpPr>
              <a:grpSpLocks/>
            </p:cNvGrpSpPr>
            <p:nvPr/>
          </p:nvGrpSpPr>
          <p:grpSpPr bwMode="auto">
            <a:xfrm>
              <a:off x="8759727" y="3937730"/>
              <a:ext cx="1728761" cy="1516067"/>
              <a:chOff x="624" y="1584"/>
              <a:chExt cx="1248" cy="1296"/>
            </a:xfrm>
          </p:grpSpPr>
          <p:grpSp>
            <p:nvGrpSpPr>
              <p:cNvPr id="37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39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solidFill>
                  <a:srgbClr val="660066">
                    <a:alpha val="89804"/>
                  </a:srgbClr>
                </a:solidFill>
                <a:ln w="9525">
                  <a:noFill/>
                  <a:round/>
                  <a:headEnd/>
                  <a:tailEnd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40" name="Freeform 10"/>
                <p:cNvSpPr>
                  <a:spLocks/>
                </p:cNvSpPr>
                <p:nvPr/>
              </p:nvSpPr>
              <p:spPr bwMode="gray">
                <a:xfrm>
                  <a:off x="2208" y="1946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9900CC">
                        <a:tint val="66000"/>
                        <a:satMod val="160000"/>
                      </a:srgbClr>
                    </a:gs>
                    <a:gs pos="50000">
                      <a:srgbClr val="9900CC">
                        <a:tint val="44500"/>
                        <a:satMod val="160000"/>
                      </a:srgbClr>
                    </a:gs>
                    <a:gs pos="100000">
                      <a:srgbClr val="9900CC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38" name="Text Box 11"/>
              <p:cNvSpPr txBox="1">
                <a:spLocks noChangeArrowheads="1"/>
              </p:cNvSpPr>
              <p:nvPr/>
            </p:nvSpPr>
            <p:spPr bwMode="gray">
              <a:xfrm>
                <a:off x="676" y="1706"/>
                <a:ext cx="1164" cy="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th-TH" sz="2800" b="1" dirty="0">
                    <a:solidFill>
                      <a:schemeClr val="tx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IT๙" pitchFamily="34" charset="-34"/>
                    <a:cs typeface="TH SarabunIT๙" pitchFamily="34" charset="-34"/>
                  </a:rPr>
                  <a:t>รัฐวิสาหกิจ</a:t>
                </a:r>
              </a:p>
              <a:p>
                <a:pPr algn="ctr" eaLnBrk="0" hangingPunct="0"/>
                <a:r>
                  <a:rPr lang="th-TH" sz="2800" b="1" dirty="0">
                    <a:solidFill>
                      <a:schemeClr val="tx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IT๙" pitchFamily="34" charset="-34"/>
                    <a:cs typeface="TH SarabunIT๙" pitchFamily="34" charset="-34"/>
                  </a:rPr>
                  <a:t>ที่เป็นนิติบุคคล</a:t>
                </a:r>
                <a:endParaRPr lang="en-US" sz="2800" b="1" dirty="0">
                  <a:solidFill>
                    <a:schemeClr val="tx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IT๙" pitchFamily="34" charset="-34"/>
                  <a:cs typeface="TH SarabunIT๙" pitchFamily="34" charset="-34"/>
                </a:endParaRPr>
              </a:p>
            </p:txBody>
          </p:sp>
        </p:grpSp>
        <p:sp>
          <p:nvSpPr>
            <p:cNvPr id="41" name="Oval 12"/>
            <p:cNvSpPr>
              <a:spLocks noChangeArrowheads="1"/>
            </p:cNvSpPr>
            <p:nvPr/>
          </p:nvSpPr>
          <p:spPr bwMode="gray">
            <a:xfrm>
              <a:off x="8688288" y="5569670"/>
              <a:ext cx="1800200" cy="74272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h-TH" sz="2000" b="1" dirty="0"/>
                <a:t>ที่มีสิทธิใช้ที่ราชพัสดุ</a:t>
              </a:r>
            </a:p>
            <a:p>
              <a:pPr algn="ctr"/>
              <a:r>
                <a:rPr lang="th-TH" sz="2000" b="1" dirty="0"/>
                <a:t>ได้ตามกฎหมาย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12224" y="4368180"/>
              <a:ext cx="4320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000" dirty="0">
                  <a:solidFill>
                    <a:srgbClr val="FF0000"/>
                  </a:solidFill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660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7952" y="236576"/>
            <a:ext cx="1088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50000"/>
                  </a:schemeClr>
                </a:solidFill>
              </a:rPr>
              <a:t>คำนิยามของผู้ขอใช้ / ผู้ใช้ที่ราชพัสดุ</a:t>
            </a:r>
            <a:endParaRPr lang="th-TH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37953" y="797449"/>
            <a:ext cx="108877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11264900" y="6505575"/>
            <a:ext cx="838200" cy="261938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50368AA-71DE-4FB7-BEA4-B5F68A639488}" type="slidenum">
              <a:rPr lang="en-US" altLang="th-TH" sz="10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 eaLnBrk="1" hangingPunct="1"/>
              <a:t>15</a:t>
            </a:fld>
            <a:endParaRPr lang="en-US" altLang="th-TH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547364" y="1216267"/>
            <a:ext cx="10984245" cy="1217413"/>
            <a:chOff x="912" y="1008"/>
            <a:chExt cx="3984" cy="1116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 sz="2800" b="1">
                <a:latin typeface="TH SarabunIT๙" pitchFamily="34" charset="-34"/>
                <a:cs typeface="TH SarabunIT๙" pitchFamily="34" charset="-34"/>
              </a:endParaRPr>
            </a:p>
          </p:txBody>
        </p:sp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999" y="1041"/>
              <a:ext cx="768" cy="818"/>
              <a:chOff x="999" y="1041"/>
              <a:chExt cx="768" cy="818"/>
            </a:xfrm>
          </p:grpSpPr>
          <p:sp>
            <p:nvSpPr>
              <p:cNvPr id="16" name="AutoShape 6"/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768" cy="739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800" b="1">
                  <a:latin typeface="TH SarabunIT๙" pitchFamily="34" charset="-34"/>
                  <a:cs typeface="TH SarabunIT๙" pitchFamily="34" charset="-34"/>
                </a:endParaRPr>
              </a:p>
            </p:txBody>
          </p:sp>
          <p:sp>
            <p:nvSpPr>
              <p:cNvPr id="18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 sz="2800" b="1">
                  <a:latin typeface="TH SarabunIT๙" pitchFamily="34" charset="-34"/>
                  <a:cs typeface="TH SarabunIT๙" pitchFamily="34" charset="-34"/>
                </a:endParaRPr>
              </a:p>
            </p:txBody>
          </p:sp>
          <p:sp>
            <p:nvSpPr>
              <p:cNvPr id="19" name="Text Box 8"/>
              <p:cNvSpPr txBox="1">
                <a:spLocks noChangeArrowheads="1"/>
              </p:cNvSpPr>
              <p:nvPr/>
            </p:nvSpPr>
            <p:spPr bwMode="gray">
              <a:xfrm>
                <a:off x="1162" y="1041"/>
                <a:ext cx="423" cy="8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th-TH" sz="2600" b="1" dirty="0">
                    <a:latin typeface="TH SarabunIT๙" pitchFamily="34" charset="-34"/>
                    <a:cs typeface="TH SarabunIT๙" pitchFamily="34" charset="-34"/>
                  </a:rPr>
                  <a:t>กระทรวง </a:t>
                </a:r>
              </a:p>
              <a:p>
                <a:pPr algn="ctr" eaLnBrk="0" hangingPunct="0"/>
                <a:r>
                  <a:rPr lang="th-TH" sz="2600" b="1" dirty="0">
                    <a:latin typeface="TH SarabunIT๙" pitchFamily="34" charset="-34"/>
                    <a:cs typeface="TH SarabunIT๙" pitchFamily="34" charset="-34"/>
                  </a:rPr>
                  <a:t>ทบวง กรม</a:t>
                </a:r>
                <a:endParaRPr lang="en-US" sz="2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H SarabunIT๙" pitchFamily="34" charset="-34"/>
                  <a:cs typeface="TH SarabunIT๙" pitchFamily="34" charset="-34"/>
                </a:endParaRPr>
              </a:p>
            </p:txBody>
          </p:sp>
        </p:grpSp>
        <p:sp>
          <p:nvSpPr>
            <p:cNvPr id="15" name="Text Box 9"/>
            <p:cNvSpPr txBox="1">
              <a:spLocks noChangeArrowheads="1"/>
            </p:cNvSpPr>
            <p:nvPr/>
          </p:nvSpPr>
          <p:spPr bwMode="gray">
            <a:xfrm>
              <a:off x="1834" y="1024"/>
              <a:ext cx="2966" cy="11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algn="thaiDist" eaLnBrk="0" hangingPunct="0"/>
              <a:r>
                <a:rPr lang="th-TH" sz="2400" b="1" dirty="0">
                  <a:latin typeface="TH SarabunIT๙" pitchFamily="34" charset="-34"/>
                  <a:cs typeface="TH SarabunIT๙" pitchFamily="34" charset="-34"/>
                </a:rPr>
                <a:t>หมายถึง ส่วนราชการตาม พ.ร.บ.ปรับปรุงกระทรวง ทบวง กรม  พ.ศ. 2545 และที่แก้ไขเพิ่มเติม เช่น กระทรวงกลาโหม  สำนักนายกรัฐมนตรี กรมสรรพากร ฯลฯ</a:t>
              </a:r>
              <a:endParaRPr lang="en-US" sz="2400" b="1" dirty="0">
                <a:latin typeface="TH SarabunIT๙" pitchFamily="34" charset="-34"/>
                <a:cs typeface="TH SarabunIT๙" pitchFamily="34" charset="-34"/>
              </a:endParaRPr>
            </a:p>
            <a:p>
              <a:pPr algn="thaiDist" eaLnBrk="0" hangingPunct="0"/>
              <a:endParaRPr lang="en-US" sz="2400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547364" y="2740187"/>
            <a:ext cx="10984245" cy="1193377"/>
            <a:chOff x="912" y="1969"/>
            <a:chExt cx="3984" cy="1100"/>
          </a:xfrm>
        </p:grpSpPr>
        <p:sp>
          <p:nvSpPr>
            <p:cNvPr id="21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 sz="2800" b="1" dirty="0">
                <a:latin typeface="TH SarabunIT๙" pitchFamily="34" charset="-34"/>
                <a:cs typeface="TH SarabunIT๙" pitchFamily="34" charset="-34"/>
              </a:endParaRPr>
            </a:p>
          </p:txBody>
        </p:sp>
        <p:grpSp>
          <p:nvGrpSpPr>
            <p:cNvPr id="22" name="Group 12"/>
            <p:cNvGrpSpPr>
              <a:grpSpLocks/>
            </p:cNvGrpSpPr>
            <p:nvPr/>
          </p:nvGrpSpPr>
          <p:grpSpPr bwMode="auto">
            <a:xfrm>
              <a:off x="995" y="2067"/>
              <a:ext cx="809" cy="823"/>
              <a:chOff x="995" y="2067"/>
              <a:chExt cx="809" cy="823"/>
            </a:xfrm>
          </p:grpSpPr>
          <p:sp>
            <p:nvSpPr>
              <p:cNvPr id="24" name="AutoShape 13"/>
              <p:cNvSpPr>
                <a:spLocks noChangeArrowheads="1"/>
              </p:cNvSpPr>
              <p:nvPr/>
            </p:nvSpPr>
            <p:spPr bwMode="gray"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800" b="1">
                  <a:latin typeface="TH SarabunIT๙" pitchFamily="34" charset="-34"/>
                  <a:cs typeface="TH SarabunIT๙" pitchFamily="34" charset="-34"/>
                </a:endParaRPr>
              </a:p>
            </p:txBody>
          </p:sp>
          <p:sp>
            <p:nvSpPr>
              <p:cNvPr id="25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 sz="2800" b="1">
                  <a:latin typeface="TH SarabunIT๙" pitchFamily="34" charset="-34"/>
                  <a:cs typeface="TH SarabunIT๙" pitchFamily="34" charset="-34"/>
                </a:endParaRPr>
              </a:p>
            </p:txBody>
          </p:sp>
          <p:sp>
            <p:nvSpPr>
              <p:cNvPr id="26" name="Text Box 15"/>
              <p:cNvSpPr txBox="1">
                <a:spLocks noChangeArrowheads="1"/>
              </p:cNvSpPr>
              <p:nvPr/>
            </p:nvSpPr>
            <p:spPr bwMode="gray">
              <a:xfrm>
                <a:off x="995" y="2067"/>
                <a:ext cx="809" cy="82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th-TH" sz="2600" b="1" dirty="0">
                    <a:latin typeface="TH SarabunIT๙" pitchFamily="34" charset="-34"/>
                    <a:cs typeface="TH SarabunIT๙" pitchFamily="34" charset="-34"/>
                  </a:rPr>
                  <a:t>องค์กรปกครอง</a:t>
                </a:r>
              </a:p>
              <a:p>
                <a:pPr algn="ctr" eaLnBrk="0" hangingPunct="0"/>
                <a:r>
                  <a:rPr lang="th-TH" sz="2600" b="1" dirty="0">
                    <a:latin typeface="TH SarabunIT๙" pitchFamily="34" charset="-34"/>
                    <a:cs typeface="TH SarabunIT๙" pitchFamily="34" charset="-34"/>
                  </a:rPr>
                  <a:t>ส่วนท้องถิ่น</a:t>
                </a:r>
                <a:endParaRPr lang="en-US" sz="26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H SarabunIT๙" pitchFamily="34" charset="-34"/>
                  <a:cs typeface="TH SarabunIT๙" pitchFamily="34" charset="-34"/>
                </a:endParaRPr>
              </a:p>
            </p:txBody>
          </p:sp>
        </p:grpSp>
        <p:sp>
          <p:nvSpPr>
            <p:cNvPr id="23" name="Text Box 16"/>
            <p:cNvSpPr txBox="1">
              <a:spLocks noChangeArrowheads="1"/>
            </p:cNvSpPr>
            <p:nvPr/>
          </p:nvSpPr>
          <p:spPr bwMode="gray">
            <a:xfrm>
              <a:off x="1841" y="1969"/>
              <a:ext cx="3054" cy="11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algn="thaiDist" eaLnBrk="0" hangingPunct="0"/>
              <a:r>
                <a:rPr lang="th-TH" sz="2400" b="1" dirty="0">
                  <a:latin typeface="TH SarabunIT๙" pitchFamily="34" charset="-34"/>
                  <a:cs typeface="TH SarabunIT๙" pitchFamily="34" charset="-34"/>
                </a:rPr>
                <a:t>หมายถึง องค์การบริหารส่วนจังหวัด เทศบาล  องค์การบริหารส่วนตำบล  กรุงเทพมหานคร               เมืองพัทยา และองค์กรปกครองส่วนท้องถิ่นอื่นที่มีกฎหมายจัดตั้ง</a:t>
              </a:r>
              <a:endParaRPr lang="en-US" sz="2400" b="1" dirty="0">
                <a:latin typeface="TH SarabunIT๙" pitchFamily="34" charset="-34"/>
                <a:cs typeface="TH SarabunIT๙" pitchFamily="34" charset="-34"/>
              </a:endParaRPr>
            </a:p>
            <a:p>
              <a:pPr algn="thaiDist" eaLnBrk="0" hangingPunct="0"/>
              <a:endParaRPr lang="en-US" sz="2400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grpSp>
        <p:nvGrpSpPr>
          <p:cNvPr id="27" name="Group 17"/>
          <p:cNvGrpSpPr>
            <a:grpSpLocks/>
          </p:cNvGrpSpPr>
          <p:nvPr/>
        </p:nvGrpSpPr>
        <p:grpSpPr bwMode="auto">
          <a:xfrm>
            <a:off x="547354" y="4330819"/>
            <a:ext cx="10978343" cy="1574701"/>
            <a:chOff x="912" y="3024"/>
            <a:chExt cx="3984" cy="1358"/>
          </a:xfrm>
        </p:grpSpPr>
        <p:sp>
          <p:nvSpPr>
            <p:cNvPr id="28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104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 sz="2800" b="1">
                <a:latin typeface="TH SarabunIT๙" pitchFamily="34" charset="-34"/>
                <a:cs typeface="TH SarabunIT๙" pitchFamily="34" charset="-34"/>
              </a:endParaRPr>
            </a:p>
          </p:txBody>
        </p:sp>
        <p:grpSp>
          <p:nvGrpSpPr>
            <p:cNvPr id="29" name="Group 19"/>
            <p:cNvGrpSpPr>
              <a:grpSpLocks/>
            </p:cNvGrpSpPr>
            <p:nvPr/>
          </p:nvGrpSpPr>
          <p:grpSpPr bwMode="auto">
            <a:xfrm>
              <a:off x="999" y="3120"/>
              <a:ext cx="768" cy="746"/>
              <a:chOff x="999" y="3120"/>
              <a:chExt cx="768" cy="746"/>
            </a:xfrm>
          </p:grpSpPr>
          <p:sp>
            <p:nvSpPr>
              <p:cNvPr id="31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800" b="1">
                  <a:latin typeface="TH SarabunIT๙" pitchFamily="34" charset="-34"/>
                  <a:cs typeface="TH SarabunIT๙" pitchFamily="34" charset="-34"/>
                </a:endParaRPr>
              </a:p>
            </p:txBody>
          </p:sp>
          <p:sp>
            <p:nvSpPr>
              <p:cNvPr id="32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 sz="2800" b="1">
                  <a:latin typeface="TH SarabunIT๙" pitchFamily="34" charset="-34"/>
                  <a:cs typeface="TH SarabunIT๙" pitchFamily="34" charset="-34"/>
                </a:endParaRPr>
              </a:p>
            </p:txBody>
          </p:sp>
          <p:sp>
            <p:nvSpPr>
              <p:cNvPr id="33" name="Text Box 22"/>
              <p:cNvSpPr txBox="1">
                <a:spLocks noChangeArrowheads="1"/>
              </p:cNvSpPr>
              <p:nvPr/>
            </p:nvSpPr>
            <p:spPr bwMode="gray">
              <a:xfrm>
                <a:off x="1340" y="3324"/>
                <a:ext cx="67" cy="45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8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H SarabunIT๙" pitchFamily="34" charset="-34"/>
                  <a:cs typeface="TH SarabunIT๙" pitchFamily="34" charset="-34"/>
                </a:endParaRPr>
              </a:p>
            </p:txBody>
          </p:sp>
        </p:grpSp>
        <p:sp>
          <p:nvSpPr>
            <p:cNvPr id="30" name="Text Box 23"/>
            <p:cNvSpPr txBox="1">
              <a:spLocks noChangeArrowheads="1"/>
            </p:cNvSpPr>
            <p:nvPr/>
          </p:nvSpPr>
          <p:spPr bwMode="gray">
            <a:xfrm>
              <a:off x="1872" y="3024"/>
              <a:ext cx="2928" cy="13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0" algn="thaiDist" eaLnBrk="0" hangingPunct="0"/>
              <a:r>
                <a:rPr lang="th-TH" sz="2400" b="1" dirty="0">
                  <a:latin typeface="TH SarabunIT๙" pitchFamily="34" charset="-34"/>
                  <a:cs typeface="TH SarabunIT๙" pitchFamily="34" charset="-34"/>
                </a:rPr>
                <a:t>หมายถึง หน่วยงานหรือองค์กรอิสระที่เกิดตามรัฐธรรมนูญแห่งราชอาณาจักรไทย  เช่น  สำนักงานคณะกรรมการการเลือกตั้ง  สำนักงานคณะกรรมการป้องกันและปราบปรามการทุจริตแห่งชาติ  สำนักงานการตรวจเงินแผ่นดิน  ฯลฯ</a:t>
              </a:r>
              <a:endParaRPr lang="en-US" sz="2400" b="1" dirty="0">
                <a:latin typeface="TH SarabunIT๙" pitchFamily="34" charset="-34"/>
                <a:cs typeface="TH SarabunIT๙" pitchFamily="34" charset="-34"/>
              </a:endParaRPr>
            </a:p>
            <a:p>
              <a:pPr eaLnBrk="0" hangingPunct="0"/>
              <a:endParaRPr lang="en-US" sz="2400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sp>
        <p:nvSpPr>
          <p:cNvPr id="34" name="Text Box 15"/>
          <p:cNvSpPr txBox="1">
            <a:spLocks noChangeArrowheads="1"/>
          </p:cNvSpPr>
          <p:nvPr/>
        </p:nvSpPr>
        <p:spPr bwMode="gray">
          <a:xfrm>
            <a:off x="637952" y="4617672"/>
            <a:ext cx="2266712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th-TH" sz="2600" b="1" dirty="0">
                <a:latin typeface="TH SarabunIT๙" pitchFamily="34" charset="-34"/>
                <a:cs typeface="TH SarabunIT๙" pitchFamily="34" charset="-34"/>
              </a:rPr>
              <a:t>หน่วยงานของรัฐ</a:t>
            </a:r>
            <a:endParaRPr lang="en-US" sz="2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717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7952" y="236576"/>
            <a:ext cx="1088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50000"/>
                  </a:schemeClr>
                </a:solidFill>
              </a:rPr>
              <a:t>คำนิยามของผู้ขอใช้ / ผู้ใช้ที่ราชพัสดุ</a:t>
            </a:r>
            <a:endParaRPr lang="th-TH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37953" y="797449"/>
            <a:ext cx="108877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11264900" y="6505575"/>
            <a:ext cx="838200" cy="261938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50368AA-71DE-4FB7-BEA4-B5F68A639488}" type="slidenum">
              <a:rPr lang="en-US" altLang="th-TH" sz="10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 eaLnBrk="1" hangingPunct="1"/>
              <a:t>16</a:t>
            </a:fld>
            <a:endParaRPr lang="en-US" altLang="th-TH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35" name="Group 3"/>
          <p:cNvGrpSpPr>
            <a:grpSpLocks/>
          </p:cNvGrpSpPr>
          <p:nvPr/>
        </p:nvGrpSpPr>
        <p:grpSpPr bwMode="auto">
          <a:xfrm>
            <a:off x="547364" y="1179861"/>
            <a:ext cx="10967972" cy="1586426"/>
            <a:chOff x="912" y="1008"/>
            <a:chExt cx="3984" cy="1544"/>
          </a:xfrm>
        </p:grpSpPr>
        <p:sp>
          <p:nvSpPr>
            <p:cNvPr id="36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1126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 sz="2800" b="1">
                <a:latin typeface="TH SarabunIT๙" pitchFamily="34" charset="-34"/>
                <a:cs typeface="TH SarabunIT๙" pitchFamily="34" charset="-34"/>
              </a:endParaRPr>
            </a:p>
          </p:txBody>
        </p:sp>
        <p:grpSp>
          <p:nvGrpSpPr>
            <p:cNvPr id="37" name="Group 5"/>
            <p:cNvGrpSpPr>
              <a:grpSpLocks/>
            </p:cNvGrpSpPr>
            <p:nvPr/>
          </p:nvGrpSpPr>
          <p:grpSpPr bwMode="auto">
            <a:xfrm>
              <a:off x="986" y="1140"/>
              <a:ext cx="848" cy="817"/>
              <a:chOff x="986" y="1140"/>
              <a:chExt cx="848" cy="817"/>
            </a:xfrm>
          </p:grpSpPr>
          <p:sp>
            <p:nvSpPr>
              <p:cNvPr id="39" name="AutoShape 6"/>
              <p:cNvSpPr>
                <a:spLocks noChangeArrowheads="1"/>
              </p:cNvSpPr>
              <p:nvPr/>
            </p:nvSpPr>
            <p:spPr bwMode="gray">
              <a:xfrm>
                <a:off x="986" y="1211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800" b="1">
                  <a:latin typeface="TH SarabunIT๙" pitchFamily="34" charset="-34"/>
                  <a:cs typeface="TH SarabunIT๙" pitchFamily="34" charset="-34"/>
                </a:endParaRPr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 sz="2800" b="1">
                  <a:latin typeface="TH SarabunIT๙" pitchFamily="34" charset="-34"/>
                  <a:cs typeface="TH SarabunIT๙" pitchFamily="34" charset="-34"/>
                </a:endParaRPr>
              </a:p>
            </p:txBody>
          </p:sp>
          <p:sp>
            <p:nvSpPr>
              <p:cNvPr id="41" name="Text Box 8"/>
              <p:cNvSpPr txBox="1">
                <a:spLocks noChangeArrowheads="1"/>
              </p:cNvSpPr>
              <p:nvPr/>
            </p:nvSpPr>
            <p:spPr bwMode="gray">
              <a:xfrm>
                <a:off x="986" y="1259"/>
                <a:ext cx="848" cy="50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th-TH" sz="2800" b="1" dirty="0">
                    <a:latin typeface="TH SarabunIT๙" pitchFamily="34" charset="-34"/>
                    <a:cs typeface="TH SarabunIT๙" pitchFamily="34" charset="-34"/>
                  </a:rPr>
                  <a:t>องค์กรอื่นของรัฐ</a:t>
                </a:r>
                <a:endParaRPr lang="en-US" sz="2800" b="1" dirty="0">
                  <a:latin typeface="TH SarabunIT๙" pitchFamily="34" charset="-34"/>
                  <a:cs typeface="TH SarabunIT๙" pitchFamily="34" charset="-34"/>
                </a:endParaRPr>
              </a:p>
            </p:txBody>
          </p:sp>
        </p:grpSp>
        <p:sp>
          <p:nvSpPr>
            <p:cNvPr id="38" name="Text Box 9"/>
            <p:cNvSpPr txBox="1">
              <a:spLocks noChangeArrowheads="1"/>
            </p:cNvSpPr>
            <p:nvPr/>
          </p:nvSpPr>
          <p:spPr bwMode="gray">
            <a:xfrm>
              <a:off x="1834" y="1024"/>
              <a:ext cx="2966" cy="15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algn="thaiDist" eaLnBrk="0" hangingPunct="0"/>
              <a:r>
                <a:rPr lang="th-TH" sz="2400" b="1" dirty="0">
                  <a:latin typeface="TH SarabunIT๙" pitchFamily="34" charset="-34"/>
                  <a:cs typeface="TH SarabunIT๙" pitchFamily="34" charset="-34"/>
                </a:rPr>
                <a:t>หมายถึง องค์การหรือหน่วยงานนอกเหนือจากส่วนราชการ หน่วยงานของรัฐ และรัฐวิสาหกิจ และมีบทบัญญัติกฎหมายจัดตั้งขึ้นเป็นการเฉพาะ เช่น สถาบันพระปกเกล้า  กองทุนสนับสนุนการส่งเสริมสุขภาพ(</a:t>
              </a:r>
              <a:r>
                <a:rPr lang="th-TH" sz="2400" b="1" dirty="0" err="1">
                  <a:latin typeface="TH SarabunIT๙" pitchFamily="34" charset="-34"/>
                  <a:cs typeface="TH SarabunIT๙" pitchFamily="34" charset="-34"/>
                </a:rPr>
                <a:t>สสส.</a:t>
              </a:r>
              <a:r>
                <a:rPr lang="th-TH" sz="2400" b="1" dirty="0">
                  <a:latin typeface="TH SarabunIT๙" pitchFamily="34" charset="-34"/>
                  <a:cs typeface="TH SarabunIT๙" pitchFamily="34" charset="-34"/>
                </a:rPr>
                <a:t>) สำนักงาน </a:t>
              </a:r>
              <a:r>
                <a:rPr lang="th-TH" sz="2400" b="1" dirty="0" err="1">
                  <a:latin typeface="TH SarabunIT๙" pitchFamily="34" charset="-34"/>
                  <a:cs typeface="TH SarabunIT๙" pitchFamily="34" charset="-34"/>
                </a:rPr>
                <a:t>คปภ.</a:t>
              </a:r>
              <a:r>
                <a:rPr lang="th-TH" sz="2400" b="1" dirty="0">
                  <a:latin typeface="TH SarabunIT๙" pitchFamily="34" charset="-34"/>
                  <a:cs typeface="TH SarabunIT๙" pitchFamily="34" charset="-34"/>
                </a:rPr>
                <a:t>ฯลฯ </a:t>
              </a:r>
              <a:endParaRPr lang="en-US" sz="2400" b="1" dirty="0">
                <a:latin typeface="TH SarabunIT๙" pitchFamily="34" charset="-34"/>
                <a:cs typeface="TH SarabunIT๙" pitchFamily="34" charset="-34"/>
              </a:endParaRPr>
            </a:p>
            <a:p>
              <a:pPr algn="thaiDist" eaLnBrk="0" hangingPunct="0"/>
              <a:endParaRPr lang="en-US" sz="2400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grpSp>
        <p:nvGrpSpPr>
          <p:cNvPr id="42" name="Group 17"/>
          <p:cNvGrpSpPr>
            <a:grpSpLocks/>
          </p:cNvGrpSpPr>
          <p:nvPr/>
        </p:nvGrpSpPr>
        <p:grpSpPr bwMode="auto">
          <a:xfrm>
            <a:off x="547364" y="2782985"/>
            <a:ext cx="10914845" cy="1741975"/>
            <a:chOff x="912" y="3036"/>
            <a:chExt cx="3984" cy="1177"/>
          </a:xfrm>
        </p:grpSpPr>
        <p:sp>
          <p:nvSpPr>
            <p:cNvPr id="43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104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 sz="2800" b="1">
                <a:latin typeface="TH SarabunIT๙" pitchFamily="34" charset="-34"/>
                <a:cs typeface="TH SarabunIT๙" pitchFamily="34" charset="-34"/>
              </a:endParaRPr>
            </a:p>
          </p:txBody>
        </p:sp>
        <p:grpSp>
          <p:nvGrpSpPr>
            <p:cNvPr id="44" name="Group 19"/>
            <p:cNvGrpSpPr>
              <a:grpSpLocks/>
            </p:cNvGrpSpPr>
            <p:nvPr/>
          </p:nvGrpSpPr>
          <p:grpSpPr bwMode="auto">
            <a:xfrm>
              <a:off x="999" y="3083"/>
              <a:ext cx="768" cy="976"/>
              <a:chOff x="999" y="3083"/>
              <a:chExt cx="768" cy="976"/>
            </a:xfrm>
          </p:grpSpPr>
          <p:sp>
            <p:nvSpPr>
              <p:cNvPr id="46" name="AutoShape 20"/>
              <p:cNvSpPr>
                <a:spLocks noChangeArrowheads="1"/>
              </p:cNvSpPr>
              <p:nvPr/>
            </p:nvSpPr>
            <p:spPr bwMode="gray">
              <a:xfrm>
                <a:off x="999" y="3083"/>
                <a:ext cx="768" cy="9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 sz="2800" b="1">
                  <a:latin typeface="TH SarabunIT๙" pitchFamily="34" charset="-34"/>
                  <a:cs typeface="TH SarabunIT๙" pitchFamily="34" charset="-34"/>
                </a:endParaRPr>
              </a:p>
            </p:txBody>
          </p:sp>
          <p:sp>
            <p:nvSpPr>
              <p:cNvPr id="47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 sz="2800" b="1">
                  <a:latin typeface="TH SarabunIT๙" pitchFamily="34" charset="-34"/>
                  <a:cs typeface="TH SarabunIT๙" pitchFamily="34" charset="-34"/>
                </a:endParaRPr>
              </a:p>
            </p:txBody>
          </p:sp>
        </p:grpSp>
        <p:sp>
          <p:nvSpPr>
            <p:cNvPr id="45" name="Text Box 23"/>
            <p:cNvSpPr txBox="1">
              <a:spLocks noChangeArrowheads="1"/>
            </p:cNvSpPr>
            <p:nvPr/>
          </p:nvSpPr>
          <p:spPr bwMode="gray">
            <a:xfrm>
              <a:off x="1804" y="3152"/>
              <a:ext cx="2928" cy="10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0" algn="thaiDist" eaLnBrk="0" hangingPunct="0"/>
              <a:r>
                <a:rPr lang="th-TH" sz="2400" b="1" dirty="0">
                  <a:latin typeface="TH SarabunIT๙" pitchFamily="34" charset="-34"/>
                  <a:cs typeface="TH SarabunIT๙" pitchFamily="34" charset="-34"/>
                </a:rPr>
                <a:t>หมายถึง  รัฐวิสาหกิจที่ปกครองดูแลหรือใช้ประโยชน์ในที่ราชพัสดุก่อนวันที่ 31 พฤษภาคม พ.ศ. 2519 และได้ทำความตกลงเกี่ยวกับการใช้ที่ราชพัสดุกับ</a:t>
              </a:r>
              <a:r>
                <a:rPr lang="th-TH" sz="2400" b="1" dirty="0" err="1">
                  <a:latin typeface="TH SarabunIT๙" pitchFamily="34" charset="-34"/>
                  <a:cs typeface="TH SarabunIT๙" pitchFamily="34" charset="-34"/>
                </a:rPr>
                <a:t>กรมธนา</a:t>
              </a:r>
              <a:r>
                <a:rPr lang="th-TH" sz="2400" b="1" dirty="0">
                  <a:latin typeface="TH SarabunIT๙" pitchFamily="34" charset="-34"/>
                  <a:cs typeface="TH SarabunIT๙" pitchFamily="34" charset="-34"/>
                </a:rPr>
                <a:t>รักษ์ตามกฎกระทรวงฯ พ.ศ. 2545 แล้ว</a:t>
              </a:r>
              <a:endParaRPr lang="en-US" sz="2400" b="1" dirty="0">
                <a:latin typeface="TH SarabunIT๙" pitchFamily="34" charset="-34"/>
                <a:cs typeface="TH SarabunIT๙" pitchFamily="34" charset="-34"/>
              </a:endParaRPr>
            </a:p>
            <a:p>
              <a:pPr eaLnBrk="0" hangingPunct="0"/>
              <a:endParaRPr lang="en-US" sz="2400" b="1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sp>
        <p:nvSpPr>
          <p:cNvPr id="48" name="Text Box 15"/>
          <p:cNvSpPr txBox="1">
            <a:spLocks noChangeArrowheads="1"/>
          </p:cNvSpPr>
          <p:nvPr/>
        </p:nvSpPr>
        <p:spPr bwMode="gray">
          <a:xfrm>
            <a:off x="736302" y="2878862"/>
            <a:ext cx="2191801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รัฐวิสาหกิจที่เป็น</a:t>
            </a:r>
          </a:p>
          <a:p>
            <a:pPr algn="ctr" eaLnBrk="0" hangingPunct="0"/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นิติบุคคลที่มีสิทธิใช้</a:t>
            </a:r>
          </a:p>
          <a:p>
            <a:pPr algn="ctr" eaLnBrk="0" hangingPunct="0"/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ที่ราชพัสดุตามกฎหมาย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3162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7952" y="236576"/>
            <a:ext cx="1088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50000"/>
                  </a:schemeClr>
                </a:solidFill>
              </a:rPr>
              <a:t>สิทธิการใช้ที่ราชพัสดุของผู้ขอใช้ / ผู้ใช้ที่ราชพัสดุ</a:t>
            </a:r>
            <a:endParaRPr lang="th-TH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37953" y="797449"/>
            <a:ext cx="108877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11264900" y="6505575"/>
            <a:ext cx="838200" cy="261938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50368AA-71DE-4FB7-BEA4-B5F68A639488}" type="slidenum">
              <a:rPr lang="en-US" altLang="th-TH" sz="10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 eaLnBrk="1" hangingPunct="1"/>
              <a:t>17</a:t>
            </a:fld>
            <a:endParaRPr lang="en-US" altLang="th-TH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21" name="ตาราง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425661"/>
              </p:ext>
            </p:extLst>
          </p:nvPr>
        </p:nvGraphicFramePr>
        <p:xfrm>
          <a:off x="752263" y="976313"/>
          <a:ext cx="10055447" cy="52736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21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9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3059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IT๙" pitchFamily="34" charset="-34"/>
                          <a:cs typeface="TH SarabunIT๙" pitchFamily="34" charset="-34"/>
                        </a:rPr>
                        <a:t>หน่วยงาน</a:t>
                      </a:r>
                    </a:p>
                  </a:txBody>
                  <a:tcPr marT="45726" marB="45726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IT๙" pitchFamily="34" charset="-34"/>
                          <a:cs typeface="TH SarabunIT๙" pitchFamily="34" charset="-34"/>
                        </a:rPr>
                        <a:t>สิทธิการใช้ที่ราชพัสดุ</a:t>
                      </a:r>
                    </a:p>
                    <a:p>
                      <a:pPr algn="ctr"/>
                      <a:r>
                        <a:rPr lang="th-TH" sz="2400" b="1" dirty="0">
                          <a:latin typeface="TH SarabunIT๙" pitchFamily="34" charset="-34"/>
                          <a:cs typeface="TH SarabunIT๙" pitchFamily="34" charset="-34"/>
                        </a:rPr>
                        <a:t>ในทางราชการ</a:t>
                      </a:r>
                    </a:p>
                  </a:txBody>
                  <a:tcPr marT="45726" marB="45726"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IT๙" pitchFamily="34" charset="-34"/>
                          <a:cs typeface="TH SarabunIT๙" pitchFamily="34" charset="-34"/>
                        </a:rPr>
                        <a:t>หมายเหตุ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55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ใช้</a:t>
                      </a:r>
                    </a:p>
                  </a:txBody>
                  <a:tcPr marT="45726" marB="4572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เช่า</a:t>
                      </a:r>
                    </a:p>
                  </a:txBody>
                  <a:tcPr marT="45726" marB="45726"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55"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1. กระทรวง</a:t>
                      </a:r>
                      <a:r>
                        <a:rPr lang="th-TH" sz="24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ทบวง กรม</a:t>
                      </a:r>
                      <a:endParaRPr lang="th-TH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SarabunIT๙" pitchFamily="34" charset="-34"/>
                          <a:cs typeface="TH SarabunIT๙" pitchFamily="34" charset="-34"/>
                          <a:sym typeface="Wingdings 2"/>
                        </a:rPr>
                        <a:t></a:t>
                      </a:r>
                      <a:endParaRPr lang="th-TH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th-TH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th-TH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55"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2. หน่วยงานของรัฐ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SarabunIT๙" pitchFamily="34" charset="-34"/>
                          <a:cs typeface="TH SarabunIT๙" pitchFamily="34" charset="-34"/>
                          <a:sym typeface="Wingdings 2"/>
                        </a:rPr>
                        <a:t></a:t>
                      </a:r>
                      <a:endParaRPr lang="th-TH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th-TH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th-TH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55"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3. องค์กรปกครองส่วนท้องถิ่น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SarabunIT๙" pitchFamily="34" charset="-34"/>
                          <a:cs typeface="TH SarabunIT๙" pitchFamily="34" charset="-34"/>
                          <a:sym typeface="Wingdings 2"/>
                        </a:rPr>
                        <a:t></a:t>
                      </a:r>
                      <a:endParaRPr lang="th-TH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th-TH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th-TH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124"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4. องค์กรอื่นของรัฐ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SarabunIT๙" pitchFamily="34" charset="-34"/>
                          <a:cs typeface="TH SarabunIT๙" pitchFamily="34" charset="-34"/>
                          <a:sym typeface="Wingdings 2"/>
                        </a:rPr>
                        <a:t></a:t>
                      </a:r>
                      <a:endParaRPr lang="th-TH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SarabunIT๙" pitchFamily="34" charset="-34"/>
                          <a:cs typeface="TH SarabunIT๙" pitchFamily="34" charset="-34"/>
                          <a:sym typeface="Wingdings 2"/>
                        </a:rPr>
                        <a:t></a:t>
                      </a:r>
                      <a:endParaRPr lang="th-TH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ขึ้นอยู่กับการพิจารณาของคณะกรรมการที่ราชพัสดุ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55">
                <a:tc>
                  <a:txBody>
                    <a:bodyPr/>
                    <a:lstStyle/>
                    <a:p>
                      <a:r>
                        <a:rPr lang="th-TH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5. รัฐวิสาหกิจ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th-TH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5961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  5.1 รัฐวิสาหกิจใช้ประโยชน์ก่อน </a:t>
                      </a:r>
                      <a:r>
                        <a:rPr lang="th-TH" sz="2000" b="1" spc="-5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กฎกระทรวงฯ  พ.ศ. 2519 และทำความตกลง</a:t>
                      </a:r>
                      <a:r>
                        <a:rPr lang="th-TH" sz="20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ตามกฎกระทรวงฯ พ.ศ. 2545 แล้ว</a:t>
                      </a:r>
                      <a:endParaRPr lang="th-TH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SarabunIT๙" pitchFamily="34" charset="-34"/>
                          <a:cs typeface="TH SarabunIT๙" pitchFamily="34" charset="-34"/>
                          <a:sym typeface="Wingdings 2"/>
                        </a:rPr>
                        <a:t></a:t>
                      </a:r>
                      <a:endParaRPr lang="th-TH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th-TH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55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  5.2</a:t>
                      </a:r>
                      <a:r>
                        <a:rPr lang="th-TH" sz="20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SarabunIT๙" pitchFamily="34" charset="-34"/>
                          <a:cs typeface="TH SarabunIT๙" pitchFamily="34" charset="-34"/>
                        </a:rPr>
                        <a:t> รัฐวิสาหกิจอื่นนอกเหนือจาก 5.1</a:t>
                      </a:r>
                      <a:endParaRPr lang="th-TH" sz="20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H SarabunIT๙" pitchFamily="34" charset="-34"/>
                          <a:cs typeface="TH SarabunIT๙" pitchFamily="34" charset="-34"/>
                          <a:sym typeface="Wingdings 2"/>
                        </a:rPr>
                        <a:t></a:t>
                      </a:r>
                      <a:endParaRPr lang="th-TH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endParaRPr lang="th-TH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21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7952" y="236576"/>
            <a:ext cx="1088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50000"/>
                  </a:schemeClr>
                </a:solidFill>
              </a:rPr>
              <a:t>หลักเกณฑ์การขอใช้ที่ราชพัสดุ</a:t>
            </a:r>
            <a:endParaRPr lang="th-TH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37953" y="797449"/>
            <a:ext cx="108877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11264900" y="6505575"/>
            <a:ext cx="838200" cy="261938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50368AA-71DE-4FB7-BEA4-B5F68A639488}" type="slidenum">
              <a:rPr lang="en-US" altLang="th-TH" sz="10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 eaLnBrk="1" hangingPunct="1"/>
              <a:t>18</a:t>
            </a:fld>
            <a:endParaRPr lang="en-US" altLang="th-TH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9" name="Group 11"/>
          <p:cNvGrpSpPr>
            <a:grpSpLocks/>
          </p:cNvGrpSpPr>
          <p:nvPr/>
        </p:nvGrpSpPr>
        <p:grpSpPr bwMode="auto">
          <a:xfrm>
            <a:off x="368301" y="1747043"/>
            <a:ext cx="2573996" cy="1219200"/>
            <a:chOff x="576" y="1008"/>
            <a:chExt cx="3981" cy="768"/>
          </a:xfrm>
        </p:grpSpPr>
        <p:sp>
          <p:nvSpPr>
            <p:cNvPr id="20" name="AutoShape 12"/>
            <p:cNvSpPr>
              <a:spLocks noChangeArrowheads="1"/>
            </p:cNvSpPr>
            <p:nvPr/>
          </p:nvSpPr>
          <p:spPr bwMode="gray">
            <a:xfrm>
              <a:off x="576" y="1104"/>
              <a:ext cx="3981" cy="67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5137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1" name="AutoShape 13"/>
            <p:cNvSpPr>
              <a:spLocks noChangeArrowheads="1"/>
            </p:cNvSpPr>
            <p:nvPr/>
          </p:nvSpPr>
          <p:spPr bwMode="gray">
            <a:xfrm>
              <a:off x="576" y="1008"/>
              <a:ext cx="3981" cy="519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2" name="AutoShape 14"/>
            <p:cNvSpPr>
              <a:spLocks noChangeArrowheads="1"/>
            </p:cNvSpPr>
            <p:nvPr/>
          </p:nvSpPr>
          <p:spPr bwMode="gray">
            <a:xfrm flipV="1">
              <a:off x="576" y="1344"/>
              <a:ext cx="3978" cy="240"/>
            </a:xfrm>
            <a:prstGeom prst="roundRect">
              <a:avLst>
                <a:gd name="adj" fmla="val 23750"/>
              </a:avLst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23" name="Rectangle 15"/>
          <p:cNvSpPr>
            <a:spLocks noChangeArrowheads="1"/>
          </p:cNvSpPr>
          <p:nvPr/>
        </p:nvSpPr>
        <p:spPr bwMode="gray">
          <a:xfrm>
            <a:off x="1009651" y="1761332"/>
            <a:ext cx="1387376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กทม.</a:t>
            </a:r>
            <a:endParaRPr lang="en-US" sz="28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4" name="AutoShape 18"/>
          <p:cNvSpPr>
            <a:spLocks noChangeArrowheads="1"/>
          </p:cNvSpPr>
          <p:nvPr/>
        </p:nvSpPr>
        <p:spPr bwMode="gray">
          <a:xfrm>
            <a:off x="374661" y="2423319"/>
            <a:ext cx="2571889" cy="2576512"/>
          </a:xfrm>
          <a:prstGeom prst="roundRect">
            <a:avLst>
              <a:gd name="adj" fmla="val 29463"/>
            </a:avLst>
          </a:prstGeom>
          <a:solidFill>
            <a:schemeClr val="bg1"/>
          </a:solidFill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th-TH" sz="2300" b="1" dirty="0">
                <a:latin typeface="TH SarabunIT๙" pitchFamily="34" charset="-34"/>
                <a:cs typeface="TH SarabunIT๙" pitchFamily="34" charset="-34"/>
              </a:rPr>
              <a:t>ยื่นคำขอใช้และเหตุผล</a:t>
            </a:r>
          </a:p>
          <a:p>
            <a:pPr eaLnBrk="0" hangingPunct="0">
              <a:defRPr/>
            </a:pPr>
            <a:r>
              <a:rPr lang="th-TH" sz="2300" b="1" dirty="0">
                <a:latin typeface="TH SarabunIT๙" pitchFamily="34" charset="-34"/>
                <a:cs typeface="TH SarabunIT๙" pitchFamily="34" charset="-34"/>
              </a:rPr>
              <a:t>ความจำเป็นต่อ</a:t>
            </a:r>
            <a:r>
              <a:rPr lang="th-TH" sz="2300" b="1" dirty="0" err="1"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300" b="1" dirty="0">
                <a:latin typeface="TH SarabunIT๙" pitchFamily="34" charset="-34"/>
                <a:cs typeface="TH SarabunIT๙" pitchFamily="34" charset="-34"/>
              </a:rPr>
              <a:t>รักษ์</a:t>
            </a:r>
          </a:p>
        </p:txBody>
      </p:sp>
      <p:grpSp>
        <p:nvGrpSpPr>
          <p:cNvPr id="25" name="Group 7"/>
          <p:cNvGrpSpPr>
            <a:grpSpLocks/>
          </p:cNvGrpSpPr>
          <p:nvPr/>
        </p:nvGrpSpPr>
        <p:grpSpPr bwMode="auto">
          <a:xfrm>
            <a:off x="3257551" y="1761331"/>
            <a:ext cx="2671859" cy="1219200"/>
            <a:chOff x="576" y="1934"/>
            <a:chExt cx="3981" cy="768"/>
          </a:xfrm>
        </p:grpSpPr>
        <p:sp>
          <p:nvSpPr>
            <p:cNvPr id="26" name="AutoShape 8"/>
            <p:cNvSpPr>
              <a:spLocks noChangeArrowheads="1"/>
            </p:cNvSpPr>
            <p:nvPr/>
          </p:nvSpPr>
          <p:spPr bwMode="gray">
            <a:xfrm>
              <a:off x="576" y="2030"/>
              <a:ext cx="3981" cy="67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5137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7" name="AutoShape 9"/>
            <p:cNvSpPr>
              <a:spLocks noChangeArrowheads="1"/>
            </p:cNvSpPr>
            <p:nvPr/>
          </p:nvSpPr>
          <p:spPr bwMode="gray">
            <a:xfrm>
              <a:off x="576" y="1934"/>
              <a:ext cx="3981" cy="51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8" name="AutoShape 10"/>
            <p:cNvSpPr>
              <a:spLocks noChangeArrowheads="1"/>
            </p:cNvSpPr>
            <p:nvPr/>
          </p:nvSpPr>
          <p:spPr bwMode="gray">
            <a:xfrm flipV="1">
              <a:off x="576" y="2270"/>
              <a:ext cx="3978" cy="240"/>
            </a:xfrm>
            <a:prstGeom prst="roundRect">
              <a:avLst>
                <a:gd name="adj" fmla="val 23750"/>
              </a:avLst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29" name="Rectangle 16"/>
          <p:cNvSpPr>
            <a:spLocks noChangeArrowheads="1"/>
          </p:cNvSpPr>
          <p:nvPr/>
        </p:nvSpPr>
        <p:spPr bwMode="gray">
          <a:xfrm>
            <a:off x="3648076" y="1772443"/>
            <a:ext cx="20274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th-TH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จังหวัดอื่น</a:t>
            </a:r>
            <a:endParaRPr lang="en-US" sz="28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0" name="AutoShape 19"/>
          <p:cNvSpPr>
            <a:spLocks noChangeArrowheads="1"/>
          </p:cNvSpPr>
          <p:nvPr/>
        </p:nvSpPr>
        <p:spPr bwMode="gray">
          <a:xfrm>
            <a:off x="3262313" y="2426493"/>
            <a:ext cx="2668587" cy="2573338"/>
          </a:xfrm>
          <a:prstGeom prst="roundRect">
            <a:avLst>
              <a:gd name="adj" fmla="val 29463"/>
            </a:avLst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pPr eaLnBrk="0" hangingPunct="0">
              <a:defRPr/>
            </a:pPr>
            <a:r>
              <a:rPr lang="th-TH" sz="2300" b="1" dirty="0">
                <a:latin typeface="TH SarabunIT๙" pitchFamily="34" charset="-34"/>
                <a:cs typeface="TH SarabunIT๙" pitchFamily="34" charset="-34"/>
              </a:rPr>
              <a:t>ยื่นคำขอใช้และเหตุผล</a:t>
            </a:r>
          </a:p>
          <a:p>
            <a:pPr eaLnBrk="0" hangingPunct="0">
              <a:defRPr/>
            </a:pPr>
            <a:r>
              <a:rPr lang="th-TH" sz="2300" b="1" dirty="0">
                <a:latin typeface="TH SarabunIT๙" pitchFamily="34" charset="-34"/>
                <a:cs typeface="TH SarabunIT๙" pitchFamily="34" charset="-34"/>
              </a:rPr>
              <a:t>ความจำเป็นต่อสำนักงาน</a:t>
            </a:r>
          </a:p>
          <a:p>
            <a:pPr eaLnBrk="0" hangingPunct="0">
              <a:defRPr/>
            </a:pPr>
            <a:r>
              <a:rPr lang="th-TH" sz="2300" b="1" dirty="0" err="1">
                <a:latin typeface="TH SarabunIT๙" pitchFamily="34" charset="-34"/>
                <a:cs typeface="TH SarabunIT๙" pitchFamily="34" charset="-34"/>
              </a:rPr>
              <a:t>ธนา</a:t>
            </a:r>
            <a:r>
              <a:rPr lang="th-TH" sz="2300" b="1" dirty="0">
                <a:latin typeface="TH SarabunIT๙" pitchFamily="34" charset="-34"/>
                <a:cs typeface="TH SarabunIT๙" pitchFamily="34" charset="-34"/>
              </a:rPr>
              <a:t>รักษ์พื้นที่โดยต้องได้รับ</a:t>
            </a:r>
          </a:p>
          <a:p>
            <a:pPr eaLnBrk="0" hangingPunct="0">
              <a:defRPr/>
            </a:pPr>
            <a:r>
              <a:rPr lang="th-TH" sz="2300" b="1" dirty="0">
                <a:latin typeface="TH SarabunIT๙" pitchFamily="34" charset="-34"/>
                <a:cs typeface="TH SarabunIT๙" pitchFamily="34" charset="-34"/>
              </a:rPr>
              <a:t>ความยินยอมจากผู้ว่าราชการ</a:t>
            </a:r>
          </a:p>
          <a:p>
            <a:pPr eaLnBrk="0" hangingPunct="0">
              <a:defRPr/>
            </a:pPr>
            <a:r>
              <a:rPr lang="th-TH" sz="2300" b="1" dirty="0">
                <a:latin typeface="TH SarabunIT๙" pitchFamily="34" charset="-34"/>
                <a:cs typeface="TH SarabunIT๙" pitchFamily="34" charset="-34"/>
              </a:rPr>
              <a:t>จังหวัด</a:t>
            </a:r>
            <a:endParaRPr lang="th-TH" sz="14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1" name="Text Box 168"/>
          <p:cNvSpPr txBox="1">
            <a:spLocks noChangeArrowheads="1"/>
          </p:cNvSpPr>
          <p:nvPr/>
        </p:nvSpPr>
        <p:spPr bwMode="gray">
          <a:xfrm>
            <a:off x="419111" y="4499788"/>
            <a:ext cx="24637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th-TH" sz="1400" b="1" i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*** กฎกระทรวงฯ พ.ศ. 2545 ข้อ 14 ***</a:t>
            </a:r>
            <a:endParaRPr lang="en-US" sz="1400" b="1" i="1" dirty="0">
              <a:solidFill>
                <a:srgbClr val="C0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368311" y="974726"/>
            <a:ext cx="5885283" cy="641846"/>
            <a:chOff x="611188" y="1025525"/>
            <a:chExt cx="7345362" cy="701675"/>
          </a:xfrm>
        </p:grpSpPr>
        <p:sp>
          <p:nvSpPr>
            <p:cNvPr id="34" name="AutoShape 5"/>
            <p:cNvSpPr>
              <a:spLocks noChangeArrowheads="1"/>
            </p:cNvSpPr>
            <p:nvPr/>
          </p:nvSpPr>
          <p:spPr bwMode="auto">
            <a:xfrm>
              <a:off x="611188" y="1025525"/>
              <a:ext cx="6492102" cy="701675"/>
            </a:xfrm>
            <a:prstGeom prst="homePlate">
              <a:avLst>
                <a:gd name="adj" fmla="val 64480"/>
              </a:avLst>
            </a:prstGeom>
            <a:solidFill>
              <a:srgbClr val="FFFF99">
                <a:alpha val="89803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gray">
            <a:xfrm>
              <a:off x="611188" y="1044575"/>
              <a:ext cx="7345362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tx2"/>
                </a:buClr>
                <a:tabLst>
                  <a:tab pos="0" algn="l"/>
                </a:tabLst>
                <a:defRPr/>
              </a:pPr>
              <a:r>
                <a:rPr lang="th-TH" sz="2700" b="1" dirty="0">
                  <a:solidFill>
                    <a:schemeClr val="tx1">
                      <a:lumMod val="50000"/>
                    </a:schemeClr>
                  </a:solidFill>
                  <a:latin typeface="TH SarabunIT๙" pitchFamily="34" charset="-34"/>
                  <a:cs typeface="TH SarabunIT๙" pitchFamily="34" charset="-34"/>
                </a:rPr>
                <a:t> ขอใช้ได้เฉพาะเพื่อประโยชน์ในทางราชการเท่านั้น </a:t>
              </a:r>
              <a:endParaRPr lang="en-US" sz="2700" b="1" u="sng" dirty="0">
                <a:solidFill>
                  <a:schemeClr val="tx1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sp>
        <p:nvSpPr>
          <p:cNvPr id="53" name="AutoShape 7"/>
          <p:cNvSpPr>
            <a:spLocks noChangeArrowheads="1"/>
          </p:cNvSpPr>
          <p:nvPr/>
        </p:nvSpPr>
        <p:spPr bwMode="gray">
          <a:xfrm>
            <a:off x="6299198" y="997090"/>
            <a:ext cx="5702301" cy="5327510"/>
          </a:xfrm>
          <a:prstGeom prst="roundRect">
            <a:avLst>
              <a:gd name="adj" fmla="val 108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th-TH" sz="280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4" name="AutoShape 8"/>
          <p:cNvSpPr>
            <a:spLocks noChangeArrowheads="1"/>
          </p:cNvSpPr>
          <p:nvPr/>
        </p:nvSpPr>
        <p:spPr bwMode="gray">
          <a:xfrm>
            <a:off x="6311900" y="1252560"/>
            <a:ext cx="556382" cy="466692"/>
          </a:xfrm>
          <a:prstGeom prst="rightArrow">
            <a:avLst>
              <a:gd name="adj1" fmla="val 50000"/>
              <a:gd name="adj2" fmla="val 58302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 sz="280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5" name="Text Box 17"/>
          <p:cNvSpPr txBox="1">
            <a:spLocks noChangeArrowheads="1"/>
          </p:cNvSpPr>
          <p:nvPr/>
        </p:nvSpPr>
        <p:spPr bwMode="gray">
          <a:xfrm>
            <a:off x="7728052" y="1154906"/>
            <a:ext cx="31812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th-TH" sz="2000" b="1" i="1" u="sng" dirty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เอกสารประกอบการยื่นคำขอ</a:t>
            </a:r>
            <a:endParaRPr lang="en-US" sz="2000" i="1" u="sng" dirty="0">
              <a:solidFill>
                <a:srgbClr val="00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1" name="Rectangle 32"/>
          <p:cNvSpPr>
            <a:spLocks noChangeArrowheads="1"/>
          </p:cNvSpPr>
          <p:nvPr/>
        </p:nvSpPr>
        <p:spPr bwMode="auto">
          <a:xfrm>
            <a:off x="6426200" y="1719252"/>
            <a:ext cx="55753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แบบขอใช้ที่ราชพัสดุ (แบบ ทบ.4) ลงนามโดยหัวหน้าส่วนราชการระดับกระทรวง </a:t>
            </a:r>
          </a:p>
          <a:p>
            <a:pPr lvl="0"/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       ทบวง กรม  </a:t>
            </a:r>
            <a:r>
              <a:rPr lang="th-TH" sz="1800" spc="-30" dirty="0">
                <a:latin typeface="TH SarabunIT๙" pitchFamily="34" charset="-34"/>
                <a:cs typeface="TH SarabunIT๙" pitchFamily="34" charset="-34"/>
              </a:rPr>
              <a:t>หรือผู้ที่ได้รับมอบอำนาจจากหัวหน้าส่วนราชการดังกล่าว</a:t>
            </a:r>
          </a:p>
          <a:p>
            <a:pPr marL="342900" lvl="0" indent="-342900">
              <a:buAutoNum type="arabicPeriod" startAt="2"/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รายละเอียดเกี่ยวกับโครงการใช้ประโยชน์ในที่ราชพัสดุที่ขอใช้  </a:t>
            </a:r>
          </a:p>
          <a:p>
            <a:pPr marL="342900" lvl="0" indent="-342900">
              <a:buAutoNum type="arabicPeriod" startAt="2"/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เอกสารการได้รับอนุมัติงบประมาณหรือคำขอตั้งงบประมาณของโครงการที่ประสงค์จะใช้ที่ราชพัสดุ  </a:t>
            </a:r>
            <a:endParaRPr lang="th-TH" sz="1800" b="1" dirty="0">
              <a:latin typeface="TH SarabunIT๙" pitchFamily="34" charset="-34"/>
              <a:cs typeface="TH SarabunIT๙" pitchFamily="34" charset="-34"/>
            </a:endParaRPr>
          </a:p>
          <a:p>
            <a:pPr marL="342900" lvl="0" indent="-342900">
              <a:buAutoNum type="arabicPeriod" startAt="2"/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แผนผังแสดงการใช้ประโยชน์ที่ราชพัสดุแปลงที่มีการขอใช้ทั้งแปลงและแสดงการใช้ประโยชน์บริเวณใกล้เคียง</a:t>
            </a:r>
            <a:endParaRPr lang="th-TH" sz="1800" b="1" dirty="0">
              <a:latin typeface="TH SarabunIT๙" pitchFamily="34" charset="-34"/>
              <a:cs typeface="TH SarabunIT๙" pitchFamily="34" charset="-34"/>
            </a:endParaRPr>
          </a:p>
          <a:p>
            <a:pPr marL="342900" lvl="0" indent="-342900">
              <a:buAutoNum type="arabicPeriod" startAt="2"/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แผนผังแสดงการใช้ประโยชน์ที่ดินเฉพาะบริเวณที่ขอใช้แสดงรายการอาคารสิ่งปลูกสร้างในที่ดิน  โดยมีมาตราส่วนถูกต้องตามหลักวิชาการและมีผู้ทรงคุณวุฒิรับรอง</a:t>
            </a:r>
          </a:p>
          <a:p>
            <a:pPr marL="342900" lvl="0" indent="-342900">
              <a:buAutoNum type="arabicPeriod" startAt="2"/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แผนที่สังเขปแสดงที่ตั้งที่ราชพัสดุและระยะห่างจากสถานที่สำคัญของจังหวัด</a:t>
            </a:r>
            <a:endParaRPr lang="th-TH" sz="1800" b="1" dirty="0">
              <a:latin typeface="TH SarabunIT๙" pitchFamily="34" charset="-34"/>
              <a:cs typeface="TH SarabunIT๙" pitchFamily="34" charset="-34"/>
            </a:endParaRPr>
          </a:p>
          <a:p>
            <a:pPr marL="342900" lvl="0" indent="-342900">
              <a:buAutoNum type="arabicPeriod" startAt="2"/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สำเนาหนังสือแสดงความยินยอมจากส่วนราชการผู้ครอบครองใช้ประโยชน์ในที่ราชพัสดุนั้นอยู่ก่อน (เฉพาะกรณีที่ราชพัสดุที่ขอใช้มีส่วนราชการอื่นครอบครองใช้ประโยชน์อยู่ก่อนแล้ว) </a:t>
            </a:r>
            <a:endParaRPr lang="th-TH" sz="1800" b="1" dirty="0">
              <a:latin typeface="TH SarabunIT๙" pitchFamily="34" charset="-34"/>
              <a:cs typeface="TH SarabunIT๙" pitchFamily="34" charset="-34"/>
            </a:endParaRPr>
          </a:p>
          <a:p>
            <a:pPr marL="342900" lvl="0" indent="-342900">
              <a:buAutoNum type="arabicPeriod" startAt="2"/>
            </a:pPr>
            <a:r>
              <a:rPr lang="th-TH" sz="1800" dirty="0">
                <a:latin typeface="TH SarabunIT๙" pitchFamily="34" charset="-34"/>
                <a:cs typeface="TH SarabunIT๙" pitchFamily="34" charset="-34"/>
              </a:rPr>
              <a:t>วัตถุประสงค์ในการดำเนินงานหรือการประกอบกิจการ  เอกสารที่แสดงฐานะทางการเงิน  รายได้  และผลประกอบการตามอำนาจหน้าที่ของหน่วยงานย้อนหลัง 3 ปี (เฉพาะกรณีผู้ขอใช้ที่ราชพัสดุเป็นองค์กรอื่นของรัฐ)  </a:t>
            </a:r>
            <a:endParaRPr lang="en-US" sz="1800" b="1" dirty="0">
              <a:latin typeface="TH SarabunIT๙" pitchFamily="34" charset="-34"/>
              <a:cs typeface="TH SarabunIT๙" pitchFamily="34" charset="-34"/>
            </a:endParaRPr>
          </a:p>
          <a:p>
            <a:pPr>
              <a:defRPr/>
            </a:pPr>
            <a:endParaRPr lang="th-TH" sz="18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8" name="Round Diagonal Corner Rectangle 3"/>
          <p:cNvSpPr/>
          <p:nvPr/>
        </p:nvSpPr>
        <p:spPr>
          <a:xfrm>
            <a:off x="286566" y="5126850"/>
            <a:ext cx="5795258" cy="1083469"/>
          </a:xfrm>
          <a:prstGeom prst="round2Diag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**</a:t>
            </a:r>
            <a:r>
              <a:rPr lang="th-TH" sz="1800" b="1" u="sng" dirty="0">
                <a:solidFill>
                  <a:schemeClr val="tx2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หมายเหตุ</a:t>
            </a:r>
            <a:r>
              <a:rPr lang="th-TH" sz="1800" b="1" dirty="0">
                <a:solidFill>
                  <a:schemeClr val="tx2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**</a:t>
            </a:r>
            <a:r>
              <a:rPr lang="th-TH" sz="2400" b="1" dirty="0">
                <a:solidFill>
                  <a:schemeClr val="tx2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</a:p>
          <a:p>
            <a:pPr>
              <a:defRPr/>
            </a:pPr>
            <a:r>
              <a:rPr lang="th-TH" sz="1800" b="1" i="1" dirty="0">
                <a:solidFill>
                  <a:schemeClr val="tx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 ผู้ขอใช้ที่ราชพัสดุจะเข้าใช้ประโยชน์ได้ต่อเมื่อได้รับอนุญาตจาก</a:t>
            </a:r>
            <a:r>
              <a:rPr lang="th-TH" sz="1800" b="1" i="1" dirty="0" err="1">
                <a:solidFill>
                  <a:schemeClr val="tx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กรมธนา</a:t>
            </a:r>
            <a:r>
              <a:rPr lang="th-TH" sz="1800" b="1" i="1" dirty="0">
                <a:solidFill>
                  <a:schemeClr val="tx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รักษ์แล้ว</a:t>
            </a:r>
          </a:p>
          <a:p>
            <a:pPr>
              <a:defRPr/>
            </a:pPr>
            <a:r>
              <a:rPr lang="th-TH" sz="1800" b="1" i="1" dirty="0">
                <a:solidFill>
                  <a:schemeClr val="tx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 กรณีองค์กรอื่นของรัฐขอใช้ต้องนำเสนอ </a:t>
            </a:r>
            <a:r>
              <a:rPr lang="th-TH" sz="1800" b="1" i="1" dirty="0" err="1">
                <a:solidFill>
                  <a:schemeClr val="tx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คกก</a:t>
            </a:r>
            <a:r>
              <a:rPr lang="th-TH" sz="1800" b="1" i="1" dirty="0">
                <a:solidFill>
                  <a:schemeClr val="tx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.ที่ราชพัสดุพิจารณาว่าจะให้ใช้หรือให้เช่า</a:t>
            </a:r>
          </a:p>
        </p:txBody>
      </p:sp>
      <p:sp>
        <p:nvSpPr>
          <p:cNvPr id="69" name="Text Box 168"/>
          <p:cNvSpPr txBox="1">
            <a:spLocks noChangeArrowheads="1"/>
          </p:cNvSpPr>
          <p:nvPr/>
        </p:nvSpPr>
        <p:spPr bwMode="gray">
          <a:xfrm>
            <a:off x="3454411" y="4499788"/>
            <a:ext cx="24637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th-TH" sz="1400" b="1" i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*** กฎกระทรวงฯ พ.ศ. 2545 ข้อ 14 ***</a:t>
            </a:r>
            <a:endParaRPr lang="en-US" sz="1400" b="1" i="1" dirty="0">
              <a:solidFill>
                <a:srgbClr val="C0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677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สี่เหลี่ยมผืนผ้า 55"/>
          <p:cNvSpPr/>
          <p:nvPr/>
        </p:nvSpPr>
        <p:spPr>
          <a:xfrm>
            <a:off x="8877300" y="1308105"/>
            <a:ext cx="2997200" cy="5022849"/>
          </a:xfrm>
          <a:prstGeom prst="rect">
            <a:avLst/>
          </a:prstGeom>
          <a:solidFill>
            <a:schemeClr val="accent4">
              <a:lumMod val="20000"/>
              <a:lumOff val="8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952" y="236576"/>
            <a:ext cx="1088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50000"/>
                  </a:schemeClr>
                </a:solidFill>
              </a:rPr>
              <a:t>เกณฑ์มาตรฐานการใช้ที่ราชพัสดุ</a:t>
            </a:r>
            <a:endParaRPr lang="th-TH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37953" y="797449"/>
            <a:ext cx="108877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11264900" y="6505575"/>
            <a:ext cx="838200" cy="261938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50368AA-71DE-4FB7-BEA4-B5F68A639488}" type="slidenum">
              <a:rPr lang="en-US" altLang="th-TH" sz="10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 eaLnBrk="1" hangingPunct="1"/>
              <a:t>19</a:t>
            </a:fld>
            <a:endParaRPr lang="en-US" altLang="th-TH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 rot="16200000">
            <a:off x="-1628765" y="3540124"/>
            <a:ext cx="4946649" cy="482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เกณฑ์มาตรฐาน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384300" y="850900"/>
            <a:ext cx="1714500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รายการ</a:t>
            </a:r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4754680" y="850900"/>
            <a:ext cx="1714500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ประเภท</a:t>
            </a: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9283700" y="850900"/>
            <a:ext cx="1714500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มาตรฐานการใช้</a:t>
            </a:r>
          </a:p>
        </p:txBody>
      </p:sp>
      <p:sp>
        <p:nvSpPr>
          <p:cNvPr id="50" name="สี่เหลี่ยมผืนผ้า 49"/>
          <p:cNvSpPr/>
          <p:nvPr/>
        </p:nvSpPr>
        <p:spPr>
          <a:xfrm>
            <a:off x="1193800" y="1308100"/>
            <a:ext cx="1803400" cy="1555749"/>
          </a:xfrm>
          <a:prstGeom prst="rect">
            <a:avLst/>
          </a:prstGeom>
          <a:solidFill>
            <a:srgbClr val="FFCC99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ที่ทำการ</a:t>
            </a:r>
          </a:p>
        </p:txBody>
      </p:sp>
      <p:sp>
        <p:nvSpPr>
          <p:cNvPr id="57" name="สี่เหลี่ยมผืนผ้า 56"/>
          <p:cNvSpPr/>
          <p:nvPr/>
        </p:nvSpPr>
        <p:spPr>
          <a:xfrm>
            <a:off x="3276600" y="1727196"/>
            <a:ext cx="5384800" cy="49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การขอใช้ที่ดินราชพัสดุ</a:t>
            </a:r>
          </a:p>
        </p:txBody>
      </p:sp>
      <p:sp>
        <p:nvSpPr>
          <p:cNvPr id="58" name="สี่เหลี่ยมผืนผ้า 57"/>
          <p:cNvSpPr/>
          <p:nvPr/>
        </p:nvSpPr>
        <p:spPr>
          <a:xfrm>
            <a:off x="8877300" y="1689096"/>
            <a:ext cx="2794000" cy="530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เนื้อที่ไม่เกิน  1 ไร่</a:t>
            </a:r>
          </a:p>
        </p:txBody>
      </p:sp>
      <p:cxnSp>
        <p:nvCxnSpPr>
          <p:cNvPr id="59" name="ตัวเชื่อมต่อตรง 58"/>
          <p:cNvCxnSpPr/>
          <p:nvPr/>
        </p:nvCxnSpPr>
        <p:spPr>
          <a:xfrm>
            <a:off x="3048000" y="2219324"/>
            <a:ext cx="88265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สี่เหลี่ยมผืนผ้า 59"/>
          <p:cNvSpPr/>
          <p:nvPr/>
        </p:nvSpPr>
        <p:spPr>
          <a:xfrm>
            <a:off x="3276600" y="2219324"/>
            <a:ext cx="5384800" cy="49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การขอใช้อาคารราชพัสดุ</a:t>
            </a:r>
          </a:p>
        </p:txBody>
      </p:sp>
      <p:sp>
        <p:nvSpPr>
          <p:cNvPr id="61" name="สี่เหลี่ยมผืนผ้า 60"/>
          <p:cNvSpPr/>
          <p:nvPr/>
        </p:nvSpPr>
        <p:spPr>
          <a:xfrm>
            <a:off x="8877300" y="2181224"/>
            <a:ext cx="2794000" cy="530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เนื้อที่ไม่เกิน  10 ตรม./คน</a:t>
            </a:r>
          </a:p>
        </p:txBody>
      </p:sp>
      <p:sp>
        <p:nvSpPr>
          <p:cNvPr id="29" name="Round Diagonal Corner Rectangle 3"/>
          <p:cNvSpPr/>
          <p:nvPr/>
        </p:nvSpPr>
        <p:spPr>
          <a:xfrm>
            <a:off x="1193800" y="3024978"/>
            <a:ext cx="7467600" cy="1229522"/>
          </a:xfrm>
          <a:prstGeom prst="round2DiagRect">
            <a:avLst/>
          </a:prstGeom>
          <a:noFill/>
          <a:ln w="6350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**</a:t>
            </a:r>
            <a:r>
              <a:rPr lang="th-TH" sz="1800" b="1" u="sng" dirty="0">
                <a:solidFill>
                  <a:schemeClr val="tx2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หมายเหตุ</a:t>
            </a:r>
            <a:r>
              <a:rPr lang="th-TH" sz="1800" b="1" dirty="0">
                <a:solidFill>
                  <a:schemeClr val="tx2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**</a:t>
            </a:r>
            <a:r>
              <a:rPr lang="th-TH" sz="2400" b="1" dirty="0">
                <a:solidFill>
                  <a:schemeClr val="tx2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</a:p>
          <a:p>
            <a:pPr>
              <a:defRPr/>
            </a:pPr>
            <a:r>
              <a:rPr lang="th-TH" sz="1800" b="1" i="1" dirty="0">
                <a:solidFill>
                  <a:schemeClr val="tx2">
                    <a:lumMod val="7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ที่ทำการ  หมายถึง  สถานที่ทำงาน เช่น อาคารที่ทำการ  ห้องสมุดประชาชน  ศูนย์การเรียนรู้  ศูนย์พัฒนาเด็กเล็ก  ศูนย์ป้องกันและบรรเทาสาธารณภัย 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217593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7951" y="236576"/>
            <a:ext cx="1088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50000"/>
                  </a:schemeClr>
                </a:solidFill>
              </a:rPr>
              <a:t>ความเป็นมาเกี่ยวกับที่ราชพัสดุ</a:t>
            </a:r>
            <a:endParaRPr lang="th-TH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37953" y="797449"/>
            <a:ext cx="108877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11264900" y="6505575"/>
            <a:ext cx="838200" cy="261938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50368AA-71DE-4FB7-BEA4-B5F68A639488}" type="slidenum">
              <a:rPr lang="en-US" altLang="th-TH" sz="10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 eaLnBrk="1" hangingPunct="1"/>
              <a:t>2</a:t>
            </a:fld>
            <a:endParaRPr lang="en-US" altLang="th-TH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Rounded Rectangle 12"/>
          <p:cNvSpPr/>
          <p:nvPr/>
        </p:nvSpPr>
        <p:spPr>
          <a:xfrm>
            <a:off x="2899597" y="2620284"/>
            <a:ext cx="6364466" cy="6918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รัชกาลที่ 6 ทรงมีพระบรมราชโองการ เมื่อวันที่ 25 มีนาคม 2464</a:t>
            </a:r>
          </a:p>
        </p:txBody>
      </p:sp>
      <p:sp>
        <p:nvSpPr>
          <p:cNvPr id="61" name="Rounded Rectangle 12"/>
          <p:cNvSpPr/>
          <p:nvPr/>
        </p:nvSpPr>
        <p:spPr>
          <a:xfrm>
            <a:off x="2908917" y="3574328"/>
            <a:ext cx="7548906" cy="6918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ให้รวบรวมบรรดาที่ดินของหลวงในกระทรวงต่างๆ มาขึ้นทะเบียนที่ราชพัสดุไว้ที่เดียวกัน</a:t>
            </a:r>
          </a:p>
        </p:txBody>
      </p:sp>
      <p:sp>
        <p:nvSpPr>
          <p:cNvPr id="62" name="Rounded Rectangle 12"/>
          <p:cNvSpPr/>
          <p:nvPr/>
        </p:nvSpPr>
        <p:spPr>
          <a:xfrm>
            <a:off x="2927959" y="4549688"/>
            <a:ext cx="8097546" cy="691876"/>
          </a:xfrm>
          <a:prstGeom prst="round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โดยให้กระทรวงพระคลังมหาสมบัติ (กระทรวงการคลัง) มีหน้าที่บริหารจัดการที่ราชพัสดุเรื่อยมา</a:t>
            </a:r>
          </a:p>
        </p:txBody>
      </p:sp>
      <p:sp>
        <p:nvSpPr>
          <p:cNvPr id="63" name="Rounded Rectangle 12"/>
          <p:cNvSpPr/>
          <p:nvPr/>
        </p:nvSpPr>
        <p:spPr>
          <a:xfrm>
            <a:off x="654230" y="1198882"/>
            <a:ext cx="5319850" cy="660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ความเป็นมาของการบริหารจัดการที่ราชพัสดุ</a:t>
            </a:r>
          </a:p>
        </p:txBody>
      </p:sp>
      <p:pic>
        <p:nvPicPr>
          <p:cNvPr id="6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" t="71958" r="88730" b="18307"/>
          <a:stretch/>
        </p:blipFill>
        <p:spPr bwMode="auto">
          <a:xfrm>
            <a:off x="1590937" y="2530606"/>
            <a:ext cx="1064726" cy="78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" t="71958" r="88730" b="18307"/>
          <a:stretch/>
        </p:blipFill>
        <p:spPr bwMode="auto">
          <a:xfrm>
            <a:off x="1590937" y="3574328"/>
            <a:ext cx="1064726" cy="78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" t="71958" r="88730" b="18307"/>
          <a:stretch/>
        </p:blipFill>
        <p:spPr bwMode="auto">
          <a:xfrm>
            <a:off x="1600957" y="4557090"/>
            <a:ext cx="1064726" cy="78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97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สี่เหลี่ยมผืนผ้า 55"/>
          <p:cNvSpPr/>
          <p:nvPr/>
        </p:nvSpPr>
        <p:spPr>
          <a:xfrm>
            <a:off x="8661400" y="1308101"/>
            <a:ext cx="3213100" cy="4622800"/>
          </a:xfrm>
          <a:prstGeom prst="rect">
            <a:avLst/>
          </a:prstGeom>
          <a:solidFill>
            <a:schemeClr val="accent4">
              <a:lumMod val="20000"/>
              <a:lumOff val="8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952" y="236576"/>
            <a:ext cx="1088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50000"/>
                  </a:schemeClr>
                </a:solidFill>
              </a:rPr>
              <a:t>เกณฑ์มาตรฐานการใช้ที่ราชพัสดุ</a:t>
            </a:r>
            <a:endParaRPr lang="th-TH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37953" y="797449"/>
            <a:ext cx="108877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11264900" y="6505575"/>
            <a:ext cx="838200" cy="261938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50368AA-71DE-4FB7-BEA4-B5F68A639488}" type="slidenum">
              <a:rPr lang="en-US" altLang="th-TH" sz="10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 eaLnBrk="1" hangingPunct="1"/>
              <a:t>20</a:t>
            </a:fld>
            <a:endParaRPr lang="en-US" altLang="th-TH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 rot="16200000">
            <a:off x="-1628765" y="3540124"/>
            <a:ext cx="4946649" cy="482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เกณฑ์มาตรฐาน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384300" y="850900"/>
            <a:ext cx="1714500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รายการ</a:t>
            </a:r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4754680" y="850900"/>
            <a:ext cx="1714500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ประเภท</a:t>
            </a: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9283700" y="863600"/>
            <a:ext cx="1714500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มาตรฐานการใช้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193800" y="1308100"/>
            <a:ext cx="1803400" cy="4622800"/>
          </a:xfrm>
          <a:prstGeom prst="rect">
            <a:avLst/>
          </a:prstGeom>
          <a:solidFill>
            <a:srgbClr val="FFCC99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บ้านพักข้าราชการ</a:t>
            </a: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3276600" y="1346200"/>
            <a:ext cx="53848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ประเภทบริหาร   ระดับต้นและระดับสูง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ประเภทวิชาการ  ระดับทรงคุณวุฒิ</a:t>
            </a:r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8661400" y="1308100"/>
            <a:ext cx="27940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บ้านเดี่ยวเนื้อที่ไม่เกิน 200 </a:t>
            </a:r>
            <a:r>
              <a:rPr lang="th-TH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ตรว</a:t>
            </a: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.</a:t>
            </a:r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3048000" y="2209800"/>
            <a:ext cx="88265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สี่เหลี่ยมผืนผ้า 36"/>
          <p:cNvSpPr/>
          <p:nvPr/>
        </p:nvSpPr>
        <p:spPr>
          <a:xfrm>
            <a:off x="3276600" y="2286000"/>
            <a:ext cx="53848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ประเภทอำนวยการ ระดับต้นและระดับสูง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ประเภทวิชาการ     ระดับชำนาญการพิเศษและระดับเชี่ยวชาญ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ประเภททั่วไป        ระดับทักษะพิเศษ</a:t>
            </a: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8661400" y="2209800"/>
            <a:ext cx="27940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บ้านเดี่ยวเนื้อที่ไม่เกิน 150 </a:t>
            </a:r>
            <a:r>
              <a:rPr lang="th-TH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ตรว</a:t>
            </a: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.</a:t>
            </a:r>
          </a:p>
        </p:txBody>
      </p:sp>
      <p:cxnSp>
        <p:nvCxnSpPr>
          <p:cNvPr id="39" name="ตัวเชื่อมต่อตรง 38"/>
          <p:cNvCxnSpPr/>
          <p:nvPr/>
        </p:nvCxnSpPr>
        <p:spPr>
          <a:xfrm>
            <a:off x="3048000" y="3302000"/>
            <a:ext cx="88265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สี่เหลี่ยมผืนผ้า 39"/>
          <p:cNvSpPr/>
          <p:nvPr/>
        </p:nvSpPr>
        <p:spPr>
          <a:xfrm>
            <a:off x="3276600" y="3225800"/>
            <a:ext cx="53848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ประเภทวิชาการ  ระดับชำนาญการ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ประเภททั่วไป     ระดับชำนาญงานและระดับอาวุโส</a:t>
            </a:r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8661400" y="3187700"/>
            <a:ext cx="27940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บ้านเดี่ยวเนื้อที่ไม่เกิน 100 </a:t>
            </a:r>
            <a:r>
              <a:rPr lang="th-TH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ตรว</a:t>
            </a: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.</a:t>
            </a:r>
          </a:p>
        </p:txBody>
      </p:sp>
      <p:cxnSp>
        <p:nvCxnSpPr>
          <p:cNvPr id="45" name="ตัวเชื่อมต่อตรง 44"/>
          <p:cNvCxnSpPr/>
          <p:nvPr/>
        </p:nvCxnSpPr>
        <p:spPr>
          <a:xfrm>
            <a:off x="3048000" y="4165600"/>
            <a:ext cx="88265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สี่เหลี่ยมผืนผ้า 45"/>
          <p:cNvSpPr/>
          <p:nvPr/>
        </p:nvSpPr>
        <p:spPr>
          <a:xfrm>
            <a:off x="3276600" y="4489450"/>
            <a:ext cx="5384800" cy="1054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ประเภทวิชาการ  ระดับปฏิบัติการ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ประเภททั่วไป     ระดับปฏิบัติงาน</a:t>
            </a:r>
          </a:p>
        </p:txBody>
      </p:sp>
      <p:sp>
        <p:nvSpPr>
          <p:cNvPr id="47" name="สี่เหลี่ยมผืนผ้า 46"/>
          <p:cNvSpPr/>
          <p:nvPr/>
        </p:nvSpPr>
        <p:spPr>
          <a:xfrm>
            <a:off x="8661400" y="4178300"/>
            <a:ext cx="32131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-  บ้านแฝดเนื้อที่ไม่เกิน  50 </a:t>
            </a:r>
            <a:r>
              <a:rPr lang="th-TH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ตรว</a:t>
            </a: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.</a:t>
            </a:r>
          </a:p>
          <a:p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-  อาคารชุดพักอาศัย 18 หน่วยใช้เนื้อที่ไม่เกิน 450 </a:t>
            </a:r>
            <a:r>
              <a:rPr lang="th-TH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ตรว</a:t>
            </a: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.</a:t>
            </a:r>
          </a:p>
          <a:p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- อาคารชุดพักอาศัย 30 หน่วยใช้เนื้อที่ไม่เกิน 650 </a:t>
            </a:r>
            <a:r>
              <a:rPr lang="th-TH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ตรว</a:t>
            </a: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.</a:t>
            </a:r>
          </a:p>
        </p:txBody>
      </p:sp>
      <p:cxnSp>
        <p:nvCxnSpPr>
          <p:cNvPr id="48" name="ตัวเชื่อมต่อตรง 47"/>
          <p:cNvCxnSpPr/>
          <p:nvPr/>
        </p:nvCxnSpPr>
        <p:spPr>
          <a:xfrm>
            <a:off x="1193800" y="6032500"/>
            <a:ext cx="10680700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72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สี่เหลี่ยมผืนผ้า 55"/>
          <p:cNvSpPr/>
          <p:nvPr/>
        </p:nvSpPr>
        <p:spPr>
          <a:xfrm>
            <a:off x="3217526" y="1308105"/>
            <a:ext cx="2383174" cy="5022849"/>
          </a:xfrm>
          <a:prstGeom prst="rect">
            <a:avLst/>
          </a:prstGeom>
          <a:solidFill>
            <a:schemeClr val="accent4">
              <a:lumMod val="20000"/>
              <a:lumOff val="8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952" y="236576"/>
            <a:ext cx="1088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50000"/>
                  </a:schemeClr>
                </a:solidFill>
              </a:rPr>
              <a:t>เกณฑ์มาตรฐานการใช้ที่ราชพัสดุ</a:t>
            </a:r>
            <a:endParaRPr lang="th-TH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37953" y="797449"/>
            <a:ext cx="108877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11264900" y="6505575"/>
            <a:ext cx="838200" cy="261938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50368AA-71DE-4FB7-BEA4-B5F68A639488}" type="slidenum">
              <a:rPr lang="en-US" altLang="th-TH" sz="10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 eaLnBrk="1" hangingPunct="1"/>
              <a:t>21</a:t>
            </a:fld>
            <a:endParaRPr lang="en-US" altLang="th-TH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 rot="16200000">
            <a:off x="-1628765" y="3540124"/>
            <a:ext cx="4946649" cy="482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เกณฑ์มาตรฐาน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384300" y="850900"/>
            <a:ext cx="1714500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รายการ</a:t>
            </a:r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3109062" y="863600"/>
            <a:ext cx="2738326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กิจการ</a:t>
            </a: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7048507" y="876300"/>
            <a:ext cx="2483267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ลักษณะการดำเนินการ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193800" y="1308107"/>
            <a:ext cx="1803400" cy="4946649"/>
          </a:xfrm>
          <a:prstGeom prst="rect">
            <a:avLst/>
          </a:prstGeom>
          <a:solidFill>
            <a:srgbClr val="FFCC99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กิจการสาธารณูปโภค</a:t>
            </a:r>
          </a:p>
        </p:txBody>
      </p:sp>
      <p:cxnSp>
        <p:nvCxnSpPr>
          <p:cNvPr id="39" name="ตัวเชื่อมต่อตรง 38"/>
          <p:cNvCxnSpPr/>
          <p:nvPr/>
        </p:nvCxnSpPr>
        <p:spPr>
          <a:xfrm>
            <a:off x="3098800" y="3441700"/>
            <a:ext cx="8676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ตัวเชื่อมต่อตรง 44"/>
          <p:cNvCxnSpPr/>
          <p:nvPr/>
        </p:nvCxnSpPr>
        <p:spPr>
          <a:xfrm>
            <a:off x="2997200" y="4669790"/>
            <a:ext cx="8676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สี่เหลี่ยมผืนผ้า 28"/>
          <p:cNvSpPr/>
          <p:nvPr/>
        </p:nvSpPr>
        <p:spPr>
          <a:xfrm>
            <a:off x="3217526" y="1676400"/>
            <a:ext cx="2383174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ถนน</a:t>
            </a: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5656888" y="1346200"/>
            <a:ext cx="6319212" cy="2273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§"/>
            </a:pP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การขยายความกว้างหรือความยาว  การปรับปรุง  ซ่อมแซมถนนที่มีอยู่เดิม ในที่ราชพัสดุหรือถนนในเขตคันคลองชลประทาน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การตัดถนนใหม่ในที่ราชพัสดุ  เชื่อมระหว่างถนนสาธารณะกับถนนสาธารณะ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การตัดถนนใหม่ในที่ราชพัสดุ  เชื่อมระหว่างทางหรือถนนภายในที่ราชพัสดุ         ที่มีอยู่เดิม</a:t>
            </a: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3217526" y="3602990"/>
            <a:ext cx="2383174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ไฟฟ้า  ประปา  โทรศัพท์  การระบายน้ำ  การสื่อสาร</a:t>
            </a:r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5656888" y="3348990"/>
            <a:ext cx="6319212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การปักเสา พาดสายไฟฟ้า หรือปรับปรุงซ่อมแซมเสาหรือสายไฟฟ้า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การวางหรือปรับปรุง ซ่อมแซมท่อประปา ท่อระบายน้ำ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การวางหรือปรับปรุง ซ่อมแซมสายโทรศัพท์ หรือสายส่งระบบการสื่อสาร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166726" y="4974590"/>
            <a:ext cx="2383174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ระบบโครงข่ายคมนาคม</a:t>
            </a:r>
            <a:br>
              <a:rPr lang="th-TH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ที่ใช้ในการสัญจรไปมา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5636568" y="4720590"/>
            <a:ext cx="6697672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การก่อสร้างสะพาน ทางเชื่อมระหว่างถนนสาธารณะ ทางยกระดับ</a:t>
            </a:r>
            <a:b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หรือทางลอด หรืออุโมงค์ข้ามแยก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การก่อสร้างสะพานลอยคนข้าม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หรือลักษณะการดำเนินการจัดสร้างระบบโครงข่ายการจราจรที่มีลักษณะเดียวกัน</a:t>
            </a:r>
          </a:p>
        </p:txBody>
      </p:sp>
    </p:spTree>
    <p:extLst>
      <p:ext uri="{BB962C8B-B14F-4D97-AF65-F5344CB8AC3E}">
        <p14:creationId xmlns:p14="http://schemas.microsoft.com/office/powerpoint/2010/main" val="67371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สี่เหลี่ยมผืนผ้า 55"/>
          <p:cNvSpPr/>
          <p:nvPr/>
        </p:nvSpPr>
        <p:spPr>
          <a:xfrm>
            <a:off x="8661400" y="1308101"/>
            <a:ext cx="3213100" cy="4622800"/>
          </a:xfrm>
          <a:prstGeom prst="rect">
            <a:avLst/>
          </a:prstGeom>
          <a:solidFill>
            <a:schemeClr val="accent4">
              <a:lumMod val="20000"/>
              <a:lumOff val="8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 b="1" dirty="0">
              <a:solidFill>
                <a:schemeClr val="tx1">
                  <a:lumMod val="95000"/>
                  <a:lumOff val="5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952" y="236576"/>
            <a:ext cx="1088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50000"/>
                  </a:schemeClr>
                </a:solidFill>
              </a:rPr>
              <a:t>เกณฑ์มาตรฐานการใช้ที่ราชพัสดุ</a:t>
            </a:r>
            <a:endParaRPr lang="th-TH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37953" y="797449"/>
            <a:ext cx="108877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11264900" y="6505575"/>
            <a:ext cx="838200" cy="261938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50368AA-71DE-4FB7-BEA4-B5F68A639488}" type="slidenum">
              <a:rPr lang="en-US" altLang="th-TH" sz="10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 eaLnBrk="1" hangingPunct="1"/>
              <a:t>22</a:t>
            </a:fld>
            <a:endParaRPr lang="en-US" altLang="th-TH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 rot="16200000">
            <a:off x="-1628765" y="3540124"/>
            <a:ext cx="4946649" cy="482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>
                <a:solidFill>
                  <a:schemeClr val="bg1">
                    <a:lumMod val="9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เกณฑ์มาตรฐาน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384300" y="850900"/>
            <a:ext cx="1714500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รายการ</a:t>
            </a:r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4754680" y="850900"/>
            <a:ext cx="1714500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ประเภท</a:t>
            </a: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9283700" y="863600"/>
            <a:ext cx="1714500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มาตรฐานการใช้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193800" y="1308100"/>
            <a:ext cx="1803400" cy="4622800"/>
          </a:xfrm>
          <a:prstGeom prst="rect">
            <a:avLst/>
          </a:prstGeom>
          <a:solidFill>
            <a:srgbClr val="FFCC99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การจัดสร้างสาธารณูปการ</a:t>
            </a: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3276600" y="1346200"/>
            <a:ext cx="53848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สวนสาธารณะ</a:t>
            </a:r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8661400" y="1308100"/>
            <a:ext cx="30480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เนื้อที่ไม่เกิน 10 ไร่</a:t>
            </a:r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3048000" y="2171700"/>
            <a:ext cx="88265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สี่เหลี่ยมผืนผ้า 36"/>
          <p:cNvSpPr/>
          <p:nvPr/>
        </p:nvSpPr>
        <p:spPr>
          <a:xfrm>
            <a:off x="3276600" y="2209800"/>
            <a:ext cx="5384800" cy="774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สนามกีฬา  ลานกีฬา</a:t>
            </a: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8661400" y="2184400"/>
            <a:ext cx="3048000" cy="774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เนื้อที่ไม่เกิน 3 ไร่</a:t>
            </a:r>
          </a:p>
        </p:txBody>
      </p:sp>
      <p:cxnSp>
        <p:nvCxnSpPr>
          <p:cNvPr id="39" name="ตัวเชื่อมต่อตรง 38"/>
          <p:cNvCxnSpPr/>
          <p:nvPr/>
        </p:nvCxnSpPr>
        <p:spPr>
          <a:xfrm>
            <a:off x="3048000" y="2997200"/>
            <a:ext cx="88265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สี่เหลี่ยมผืนผ้า 39"/>
          <p:cNvSpPr/>
          <p:nvPr/>
        </p:nvSpPr>
        <p:spPr>
          <a:xfrm>
            <a:off x="3276600" y="3098800"/>
            <a:ext cx="5384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การก่อสร้างศาลาที่พักริมทาง  ป้อมยาม  ป้อมตำรวจ  ศูนย์บริการข้อมูลเพื่อการท่องเที่ยว หรือการดำเนินการในลักษณะเดียวกันในที่ราชพัสดุที่อยู่ในเขตทางหรือเขตชลประทาน</a:t>
            </a:r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8661400" y="3263900"/>
            <a:ext cx="30480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ให้ใช้ที่ราชพัสดุจำนวนเนื้อที่               ตามความจำเป็น</a:t>
            </a:r>
          </a:p>
        </p:txBody>
      </p:sp>
      <p:cxnSp>
        <p:nvCxnSpPr>
          <p:cNvPr id="45" name="ตัวเชื่อมต่อตรง 44"/>
          <p:cNvCxnSpPr/>
          <p:nvPr/>
        </p:nvCxnSpPr>
        <p:spPr>
          <a:xfrm>
            <a:off x="3048000" y="4330700"/>
            <a:ext cx="88265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สี่เหลี่ยมผืนผ้า 45"/>
          <p:cNvSpPr/>
          <p:nvPr/>
        </p:nvSpPr>
        <p:spPr>
          <a:xfrm>
            <a:off x="3276600" y="4457700"/>
            <a:ext cx="5384800" cy="138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ติดตั้งป้ายบอกทางหรือป้ายประชาสัมพันธ์ของทางราชการในที่ราชพัสดุที่อยู่ในเขตทางหรือเขตชลประทาน</a:t>
            </a:r>
          </a:p>
        </p:txBody>
      </p:sp>
      <p:cxnSp>
        <p:nvCxnSpPr>
          <p:cNvPr id="48" name="ตัวเชื่อมต่อตรง 47"/>
          <p:cNvCxnSpPr/>
          <p:nvPr/>
        </p:nvCxnSpPr>
        <p:spPr>
          <a:xfrm>
            <a:off x="1193800" y="6032500"/>
            <a:ext cx="10680700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สี่เหลี่ยมผืนผ้า 22"/>
          <p:cNvSpPr/>
          <p:nvPr/>
        </p:nvSpPr>
        <p:spPr>
          <a:xfrm>
            <a:off x="8661400" y="4737100"/>
            <a:ext cx="30480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ให้ใช้ที่ราชพัสดุจำนวนเนื้อที่               ตามความจำเป็น</a:t>
            </a:r>
          </a:p>
        </p:txBody>
      </p:sp>
    </p:spTree>
    <p:extLst>
      <p:ext uri="{BB962C8B-B14F-4D97-AF65-F5344CB8AC3E}">
        <p14:creationId xmlns:p14="http://schemas.microsoft.com/office/powerpoint/2010/main" val="288847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7952" y="236576"/>
            <a:ext cx="1088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50000"/>
                  </a:schemeClr>
                </a:solidFill>
              </a:rPr>
              <a:t>หน้าที่ของผู้ใช้ที่ราชพัสดุ -  ด้านการปกครองดูแลบำรุงรักษาที่ราชพัสดุ</a:t>
            </a:r>
            <a:endParaRPr lang="th-TH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37953" y="797449"/>
            <a:ext cx="108877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11264900" y="6505575"/>
            <a:ext cx="838200" cy="261938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50368AA-71DE-4FB7-BEA4-B5F68A639488}" type="slidenum">
              <a:rPr lang="en-US" altLang="th-TH" sz="10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 eaLnBrk="1" hangingPunct="1"/>
              <a:t>23</a:t>
            </a:fld>
            <a:endParaRPr lang="en-US" altLang="th-TH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Rounded Rectangle 4"/>
          <p:cNvSpPr/>
          <p:nvPr/>
        </p:nvSpPr>
        <p:spPr>
          <a:xfrm>
            <a:off x="637952" y="1066800"/>
            <a:ext cx="10741248" cy="660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การดำเนินการด้านทะเบียนที่ราชพัสดุ</a:t>
            </a: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634861" y="2019300"/>
            <a:ext cx="4276948" cy="8509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latin typeface="TH SarabunIT๙" pitchFamily="34" charset="-34"/>
                <a:cs typeface="TH SarabunIT๙" pitchFamily="34" charset="-34"/>
              </a:rPr>
              <a:t>เมื่อได้มาซึ่งที่ราชพัสดุ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634861" y="3057823"/>
            <a:ext cx="4276948" cy="8509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dirty="0">
                <a:latin typeface="TH SarabunIT๙" pitchFamily="34" charset="-34"/>
                <a:cs typeface="TH SarabunIT๙" pitchFamily="34" charset="-34"/>
              </a:rPr>
              <a:t>เมื่อปลูกสร้างอาคารหรือสิ่งปลูกสร้างที่เป็นที่ราชพัสดุ</a:t>
            </a:r>
          </a:p>
        </p:txBody>
      </p:sp>
      <p:sp>
        <p:nvSpPr>
          <p:cNvPr id="5" name="เครื่องหมายบั้ง 4"/>
          <p:cNvSpPr/>
          <p:nvPr/>
        </p:nvSpPr>
        <p:spPr>
          <a:xfrm>
            <a:off x="5143501" y="2516287"/>
            <a:ext cx="508000" cy="850900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gray">
          <a:xfrm>
            <a:off x="5791200" y="2019321"/>
            <a:ext cx="2489200" cy="1927085"/>
          </a:xfrm>
          <a:prstGeom prst="roundRect">
            <a:avLst>
              <a:gd name="adj" fmla="val 29463"/>
            </a:avLst>
          </a:prstGeom>
          <a:solidFill>
            <a:schemeClr val="bg1"/>
          </a:solidFill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thaiDist" eaLnBrk="0" hangingPunct="0">
              <a:defRPr/>
            </a:pPr>
            <a:r>
              <a:rPr lang="th-TH" sz="2200" b="1" dirty="0">
                <a:latin typeface="TH SarabunIT๙" pitchFamily="34" charset="-34"/>
                <a:cs typeface="TH SarabunIT๙" pitchFamily="34" charset="-34"/>
              </a:rPr>
              <a:t>สำรวจรายการที่ดินและอาคารสิ่งปลูกสร้าง               ขึ้นทะเบียนที่ราชพัสดุ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483600" y="2246582"/>
            <a:ext cx="31115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2000" b="1" i="1" u="sng" dirty="0">
                <a:solidFill>
                  <a:schemeClr val="tx2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ภายใน 30 วัน</a:t>
            </a:r>
            <a:r>
              <a:rPr lang="th-TH" sz="2000" b="1" i="1" dirty="0">
                <a:solidFill>
                  <a:schemeClr val="tx2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นับแต่วันที่ได้มาหรือ ปลูกสร้างแล้วเสร็จ</a:t>
            </a:r>
            <a:endParaRPr lang="th-TH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395288" y="4092595"/>
            <a:ext cx="11276012" cy="218122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509588" y="4168775"/>
            <a:ext cx="1113041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000" b="1" i="1" u="sng" dirty="0">
                <a:latin typeface="TH SarabunIT๙" pitchFamily="34" charset="-34"/>
                <a:cs typeface="TH SarabunIT๙" pitchFamily="34" charset="-34"/>
              </a:rPr>
              <a:t>เอกสารที่ใช้ประกอบการนำส่งขึ้นทะเบียน</a:t>
            </a:r>
          </a:p>
          <a:p>
            <a:pPr lvl="0"/>
            <a:r>
              <a:rPr lang="th-TH" sz="2000" dirty="0">
                <a:latin typeface="TH SarabunIT๙" pitchFamily="34" charset="-34"/>
                <a:cs typeface="TH SarabunIT๙" pitchFamily="34" charset="-34"/>
              </a:rPr>
              <a:t>1.  แบบฟอร์มการนำส่งขึ้นทะเบียนในแต่ละกรณี  ได้แก่  แบบสำรวจรายการที่ดินขึ้นทะเบียนที่ราชพัสดุ (แบบ </a:t>
            </a:r>
            <a:r>
              <a:rPr lang="th-TH" sz="2000" dirty="0" err="1">
                <a:latin typeface="TH SarabunIT๙" pitchFamily="34" charset="-34"/>
                <a:cs typeface="TH SarabunIT๙" pitchFamily="34" charset="-34"/>
              </a:rPr>
              <a:t>ทร</a:t>
            </a:r>
            <a:r>
              <a:rPr lang="th-TH" sz="2000" dirty="0">
                <a:latin typeface="TH SarabunIT๙" pitchFamily="34" charset="-34"/>
                <a:cs typeface="TH SarabunIT๙" pitchFamily="34" charset="-34"/>
              </a:rPr>
              <a:t>. 03)   แบบสำรวจรายการอาคาร/สิ่งปลูกสร้าง             </a:t>
            </a:r>
          </a:p>
          <a:p>
            <a:pPr lvl="0"/>
            <a:r>
              <a:rPr lang="th-TH" sz="2000" dirty="0">
                <a:latin typeface="TH SarabunIT๙" pitchFamily="34" charset="-34"/>
                <a:cs typeface="TH SarabunIT๙" pitchFamily="34" charset="-34"/>
              </a:rPr>
              <a:t>     ขึ้นทะเบียนที่ราชพัสดุ (แบบ </a:t>
            </a:r>
            <a:r>
              <a:rPr lang="th-TH" sz="2000" dirty="0" err="1">
                <a:latin typeface="TH SarabunIT๙" pitchFamily="34" charset="-34"/>
                <a:cs typeface="TH SarabunIT๙" pitchFamily="34" charset="-34"/>
              </a:rPr>
              <a:t>ทร</a:t>
            </a:r>
            <a:r>
              <a:rPr lang="th-TH" sz="2000" dirty="0">
                <a:latin typeface="TH SarabunIT๙" pitchFamily="34" charset="-34"/>
                <a:cs typeface="TH SarabunIT๙" pitchFamily="34" charset="-34"/>
              </a:rPr>
              <a:t>. 04)  แบบสำรวจรายการอาคาร/สิ่งปลูกสร้างของรัฐที่ปลูกอยู่บนที่ดินที่มิใช่ที่ราชพัสดุ (แบบ </a:t>
            </a:r>
            <a:r>
              <a:rPr lang="th-TH" sz="2000" dirty="0" err="1">
                <a:latin typeface="TH SarabunIT๙" pitchFamily="34" charset="-34"/>
                <a:cs typeface="TH SarabunIT๙" pitchFamily="34" charset="-34"/>
              </a:rPr>
              <a:t>ทร</a:t>
            </a:r>
            <a:r>
              <a:rPr lang="th-TH" sz="2000" dirty="0">
                <a:latin typeface="TH SarabunIT๙" pitchFamily="34" charset="-34"/>
                <a:cs typeface="TH SarabunIT๙" pitchFamily="34" charset="-34"/>
              </a:rPr>
              <a:t>. 05)</a:t>
            </a:r>
            <a:endParaRPr lang="en-US" sz="2000" dirty="0">
              <a:latin typeface="TH SarabunIT๙" pitchFamily="34" charset="-34"/>
              <a:cs typeface="TH SarabunIT๙" pitchFamily="34" charset="-34"/>
            </a:endParaRPr>
          </a:p>
          <a:p>
            <a:pPr lvl="0"/>
            <a:r>
              <a:rPr lang="th-TH" sz="2000" dirty="0">
                <a:latin typeface="TH SarabunIT๙" pitchFamily="34" charset="-34"/>
                <a:cs typeface="TH SarabunIT๙" pitchFamily="34" charset="-34"/>
              </a:rPr>
              <a:t>2.  เอกสารหลักฐานการได้มา  หรือหนังสือสำคัญแสดงกรรมสิทธิ์หรือเอกสารหลักฐานแสดงการได้รับงบประมาณหรือบริจาค</a:t>
            </a:r>
            <a:endParaRPr lang="en-US" sz="2000" dirty="0">
              <a:latin typeface="TH SarabunIT๙" pitchFamily="34" charset="-34"/>
              <a:cs typeface="TH SarabunIT๙" pitchFamily="34" charset="-34"/>
            </a:endParaRPr>
          </a:p>
          <a:p>
            <a:pPr lvl="0"/>
            <a:r>
              <a:rPr lang="th-TH" sz="2000" dirty="0">
                <a:latin typeface="TH SarabunIT๙" pitchFamily="34" charset="-34"/>
                <a:cs typeface="TH SarabunIT๙" pitchFamily="34" charset="-34"/>
              </a:rPr>
              <a:t>3.  แผนที่สังเขปแสดงที่ตั้งที่ดินและหรืออาคารสิ่งปลูกสร้าง</a:t>
            </a:r>
            <a:endParaRPr lang="en-US" sz="2000" dirty="0"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000" dirty="0">
                <a:latin typeface="TH SarabunIT๙" pitchFamily="34" charset="-34"/>
                <a:cs typeface="TH SarabunIT๙" pitchFamily="34" charset="-34"/>
              </a:rPr>
              <a:t>4.  หลักฐานการอนุญาตให้ใช้/ให้เช่าที่ดิน (กรณีเป็นอาคาร/สิ่งปลูกสร้างของรัฐที่ปลูกอยู่บนที่ดินที่มิใช่ที่ราชพัสดุ) (ถ้ามี)</a:t>
            </a: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8483600" y="3057823"/>
            <a:ext cx="31115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กทม.  - ยื่น</a:t>
            </a:r>
            <a:r>
              <a:rPr lang="th-TH" sz="2000" b="1" dirty="0" err="1">
                <a:solidFill>
                  <a:schemeClr val="accent1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รักษ์</a:t>
            </a:r>
          </a:p>
          <a:p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จังหวัดอื่น - ยื่นต่อ</a:t>
            </a:r>
            <a:r>
              <a:rPr lang="th-TH" sz="2000" b="1" dirty="0" err="1">
                <a:solidFill>
                  <a:schemeClr val="accent1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สำนักงานธ</a:t>
            </a: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นารักษ์พื้นที่</a:t>
            </a:r>
            <a:endParaRPr lang="th-TH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24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37953" y="797449"/>
            <a:ext cx="108877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11264900" y="6505575"/>
            <a:ext cx="838200" cy="261938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50368AA-71DE-4FB7-BEA4-B5F68A639488}" type="slidenum">
              <a:rPr lang="en-US" altLang="th-TH" sz="10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 eaLnBrk="1" hangingPunct="1"/>
              <a:t>24</a:t>
            </a:fld>
            <a:endParaRPr lang="en-US" altLang="th-TH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Rounded Rectangle 4"/>
          <p:cNvSpPr/>
          <p:nvPr/>
        </p:nvSpPr>
        <p:spPr>
          <a:xfrm>
            <a:off x="637952" y="1066800"/>
            <a:ext cx="10741248" cy="660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การดำเนินการด้านทะเบียนที่ราชพัสดุ (ต่อ)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483600" y="2246582"/>
            <a:ext cx="31115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2000" b="1" i="1" u="sng" dirty="0">
                <a:solidFill>
                  <a:schemeClr val="tx2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ภายใน 30 วัน</a:t>
            </a:r>
            <a:r>
              <a:rPr lang="th-TH" sz="2000" b="1" i="1" dirty="0">
                <a:solidFill>
                  <a:schemeClr val="tx2">
                    <a:lumMod val="7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นับแต่วันที่ดัดแปลงหรือต่อเติมแล้วเสร็จ</a:t>
            </a:r>
            <a:endParaRPr lang="th-TH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395288" y="4092595"/>
            <a:ext cx="11276012" cy="124142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509588" y="4168795"/>
            <a:ext cx="1113041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000" b="1" i="1" u="sng" dirty="0">
                <a:latin typeface="TH SarabunIT๙" pitchFamily="34" charset="-34"/>
                <a:cs typeface="TH SarabunIT๙" pitchFamily="34" charset="-34"/>
              </a:rPr>
              <a:t>เอกสารที่ใช้ประกอบการดำเนินการ</a:t>
            </a:r>
          </a:p>
          <a:p>
            <a:pPr lvl="0"/>
            <a:r>
              <a:rPr lang="th-TH" sz="2000" dirty="0">
                <a:latin typeface="TH SarabunIT๙" pitchFamily="34" charset="-34"/>
                <a:cs typeface="TH SarabunIT๙" pitchFamily="34" charset="-34"/>
              </a:rPr>
              <a:t>แบบสำรวจรายการอาคาร/สิ่งปลูกสร้างขึ้นทะเบียนที่ราชพัสดุ (แบบ </a:t>
            </a:r>
            <a:r>
              <a:rPr lang="th-TH" sz="2000" dirty="0" err="1">
                <a:latin typeface="TH SarabunIT๙" pitchFamily="34" charset="-34"/>
                <a:cs typeface="TH SarabunIT๙" pitchFamily="34" charset="-34"/>
              </a:rPr>
              <a:t>ทร</a:t>
            </a:r>
            <a:r>
              <a:rPr lang="th-TH" sz="2000" dirty="0">
                <a:latin typeface="TH SarabunIT๙" pitchFamily="34" charset="-34"/>
                <a:cs typeface="TH SarabunIT๙" pitchFamily="34" charset="-34"/>
              </a:rPr>
              <a:t>. 04)  หรือ  แบบสำรวจรายการอาคาร/สิ่งปลูกสร้างของรัฐที่ปลูกอยู่บนที่ดินที่มิใช่ที่ราชพัสดุ (แบบ </a:t>
            </a:r>
            <a:r>
              <a:rPr lang="th-TH" sz="2000" dirty="0" err="1">
                <a:latin typeface="TH SarabunIT๙" pitchFamily="34" charset="-34"/>
                <a:cs typeface="TH SarabunIT๙" pitchFamily="34" charset="-34"/>
              </a:rPr>
              <a:t>ทร</a:t>
            </a:r>
            <a:r>
              <a:rPr lang="th-TH" sz="2000" dirty="0">
                <a:latin typeface="TH SarabunIT๙" pitchFamily="34" charset="-34"/>
                <a:cs typeface="TH SarabunIT๙" pitchFamily="34" charset="-34"/>
              </a:rPr>
              <a:t>. 05) (แล้วแต่กรณี)</a:t>
            </a:r>
            <a:endParaRPr lang="en-US" sz="20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8483600" y="3057823"/>
            <a:ext cx="31115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กทม.  - ยื่น</a:t>
            </a:r>
            <a:r>
              <a:rPr lang="th-TH" sz="2000" b="1" dirty="0" err="1">
                <a:solidFill>
                  <a:schemeClr val="accent1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รักษ์</a:t>
            </a:r>
          </a:p>
          <a:p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จังหวัดอื่น - ยื่นต่อ</a:t>
            </a:r>
            <a:r>
              <a:rPr lang="th-TH" sz="2000" b="1" dirty="0" err="1">
                <a:solidFill>
                  <a:schemeClr val="accent1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สำนักงานธ</a:t>
            </a:r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นารักษ์พื้นที่</a:t>
            </a:r>
            <a:endParaRPr lang="th-TH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637953" y="2399338"/>
            <a:ext cx="4403808" cy="1012428"/>
          </a:xfrm>
          <a:prstGeom prst="roundRect">
            <a:avLst/>
          </a:prstGeom>
          <a:solidFill>
            <a:srgbClr val="FFFF99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solidFill>
                  <a:schemeClr val="accent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กรณีดัดแปลงหรือต่อเติมอาคารที่มีมูลค่าของการดัดแปลงหรือต่อเติมไม่ต่ำกว่า 1 ล้านบาท</a:t>
            </a:r>
          </a:p>
        </p:txBody>
      </p:sp>
      <p:sp>
        <p:nvSpPr>
          <p:cNvPr id="15" name="เครื่องหมายบั้ง 14"/>
          <p:cNvSpPr/>
          <p:nvPr/>
        </p:nvSpPr>
        <p:spPr>
          <a:xfrm>
            <a:off x="5143501" y="2496601"/>
            <a:ext cx="508000" cy="850900"/>
          </a:xfrm>
          <a:prstGeom prst="chevron">
            <a:avLst/>
          </a:prstGeom>
          <a:solidFill>
            <a:srgbClr val="CC9900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gray">
          <a:xfrm>
            <a:off x="5853225" y="2260876"/>
            <a:ext cx="2489200" cy="1454051"/>
          </a:xfrm>
          <a:prstGeom prst="roundRect">
            <a:avLst>
              <a:gd name="adj" fmla="val 29463"/>
            </a:avLst>
          </a:prstGeom>
          <a:solidFill>
            <a:schemeClr val="bg1"/>
          </a:solidFill>
          <a:ln w="28575">
            <a:solidFill>
              <a:srgbClr val="99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algn="thaiDist" eaLnBrk="0" hangingPunct="0">
              <a:defRPr/>
            </a:pPr>
            <a:r>
              <a:rPr lang="th-TH" sz="2200" b="1" dirty="0">
                <a:latin typeface="TH SarabunIT๙" pitchFamily="34" charset="-34"/>
                <a:cs typeface="TH SarabunIT๙" pitchFamily="34" charset="-34"/>
              </a:rPr>
              <a:t>แจ้งให้</a:t>
            </a:r>
            <a:r>
              <a:rPr lang="th-TH" sz="2200" b="1" dirty="0" err="1"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200" b="1" dirty="0">
                <a:latin typeface="TH SarabunIT๙" pitchFamily="34" charset="-34"/>
                <a:cs typeface="TH SarabunIT๙" pitchFamily="34" charset="-34"/>
              </a:rPr>
              <a:t>รักษ์ทราบเพื่อปรับปรุงแก้ไขทะเบียนที่ราชพัสดุให้เป็นปัจจุบัน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952" y="236576"/>
            <a:ext cx="1088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50000"/>
                  </a:schemeClr>
                </a:solidFill>
              </a:rPr>
              <a:t>หน้าที่ของผู้ใช้ที่ราชพัสดุ -  ด้านการปกครองดูแลบำรุงรักษาที่ราชพัสดุ</a:t>
            </a:r>
            <a:endParaRPr lang="th-TH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6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37953" y="797449"/>
            <a:ext cx="108877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11264900" y="6505575"/>
            <a:ext cx="838200" cy="261938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50368AA-71DE-4FB7-BEA4-B5F68A639488}" type="slidenum">
              <a:rPr lang="en-US" altLang="th-TH" sz="10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 eaLnBrk="1" hangingPunct="1"/>
              <a:t>25</a:t>
            </a:fld>
            <a:endParaRPr lang="en-US" altLang="th-TH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Rounded Rectangle 4"/>
          <p:cNvSpPr/>
          <p:nvPr/>
        </p:nvSpPr>
        <p:spPr>
          <a:xfrm>
            <a:off x="637952" y="1103337"/>
            <a:ext cx="10741248" cy="660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การป้องกันและแก้ไขปัญหาการบุกรุกที่ราชพัสดุ  </a:t>
            </a:r>
            <a:r>
              <a:rPr lang="th-TH" b="1" i="1" dirty="0">
                <a:solidFill>
                  <a:srgbClr val="660033"/>
                </a:solidFill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th-TH" sz="2600" b="1" i="1" dirty="0">
                <a:solidFill>
                  <a:srgbClr val="660033"/>
                </a:solidFill>
                <a:latin typeface="TH SarabunIT๙" pitchFamily="34" charset="-34"/>
                <a:cs typeface="TH SarabunIT๙" pitchFamily="34" charset="-34"/>
              </a:rPr>
              <a:t>มติ ครม. เมื่อวันที่ 18 พฤษภาคม 2547)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637952" y="2034006"/>
            <a:ext cx="5548425" cy="420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thaiDist"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th-TH" sz="2100" b="1" dirty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ต้องตรวจสอบดูแลเพื่อป้องกันการบุกรุก</a:t>
            </a:r>
          </a:p>
          <a:p>
            <a:pPr marL="342900" indent="-342900" algn="thaiDist" eaLnBrk="1" hangingPunct="1"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th-TH" sz="2100" b="1" dirty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หากมีการบุกรุกให้ประสานกับ</a:t>
            </a:r>
            <a:r>
              <a:rPr lang="th-TH" sz="2100" b="1" dirty="0" err="1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กรมธนา</a:t>
            </a:r>
            <a:r>
              <a:rPr lang="th-TH" sz="2100" b="1" dirty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รักษ์เพื่อวางแผนและดำเนินการแก้ไขปัญหาอย่างใกล้ชิด</a:t>
            </a:r>
          </a:p>
          <a:p>
            <a:pPr marL="342900" indent="-342900" algn="thaiDist" eaLnBrk="1" hangingPunct="1"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th-TH" sz="2100" b="1" spc="-30" dirty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กรณีปล่อยปละละเลยให้มีการบุกรุก  ต้องรับผิดชอบในการดำเนินการให้ผู้บุกรุกออกจากพื้นที่ก่อนส่งคืน</a:t>
            </a:r>
          </a:p>
          <a:p>
            <a:pPr marL="342900" indent="-342900" algn="thaiDist" eaLnBrk="1" hangingPunct="1"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th-TH" sz="2100" b="1" spc="-30" dirty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ให้แต่งตั้งเจ้าหน้าที่เพื่อรับผิดชอบโดยตรงเกี่ยวกับที่ราชพัสดุ</a:t>
            </a:r>
          </a:p>
          <a:p>
            <a:pPr marL="342900" indent="-342900" algn="thaiDist" eaLnBrk="1" hangingPunct="1"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th-TH" sz="2100" b="1" spc="-30" dirty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ในการส่งมอบรับมอบงานในหน้าที่เมื่อมีการแต่งตั้งโยกย้าย  ให้มีการ         ส่งมอบรับมอบที่ราชพัสดุในความครอบครองใช้ประโยชน์ด้วย</a:t>
            </a:r>
          </a:p>
          <a:p>
            <a:pPr marL="342900" indent="-342900" algn="thaiDist" eaLnBrk="1" hangingPunct="1"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th-TH" sz="2100" b="1" spc="-30" dirty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ในการพิจารณาความดีความชอบ  ให้ผู้ใช้ที่ราชพัสดุนำผลการปฏิบัติงานเกี่ยวกับที่ราชพัสดุของเจ้าหน้าที่ไปเป็นองค์ประกอบส่วนหนึ่งในการพิจารณาความดีความชอบด้วย</a:t>
            </a:r>
          </a:p>
          <a:p>
            <a:pPr marL="342900" indent="-342900" algn="thaiDist" eaLnBrk="1" hangingPunct="1">
              <a:spcBef>
                <a:spcPts val="300"/>
              </a:spcBef>
              <a:buFont typeface="Wingdings" pitchFamily="2" charset="2"/>
              <a:buChar char="§"/>
              <a:defRPr/>
            </a:pPr>
            <a:endParaRPr lang="th-TH" sz="2100" b="1" spc="-30" dirty="0">
              <a:solidFill>
                <a:srgbClr val="333333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413510" y="2072485"/>
            <a:ext cx="5410199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algn="thaiDist" eaLnBrk="1" hangingPunct="1"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th-TH" sz="2100" b="1" spc="-30" dirty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ให้ก่อสร้างรั้วเฉพาะที่ดินราชพัสดุแปลงที่มีความจำเป็นเร่งด่วน               ที่จะต้องป้องกันการบุกรุก  โดยควรมีลักษณะชั่วคราวและประหยัด  กรณีไม่ได้สร้างรั้วให้จัดเจ้าหน้าที่ตรวจแนวเขตที่ดินอยู่เสมอ</a:t>
            </a:r>
          </a:p>
          <a:p>
            <a:pPr marL="342900" indent="-342900" algn="thaiDist" eaLnBrk="1" hangingPunct="1"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th-TH" sz="2100" b="1" dirty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กรณีเลิกใช้ประโยชน์ให้รีบส่งคืนให้</a:t>
            </a:r>
            <a:r>
              <a:rPr lang="th-TH" sz="2100" b="1" dirty="0" err="1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กรมธนา</a:t>
            </a:r>
            <a:r>
              <a:rPr lang="th-TH" sz="2100" b="1" dirty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รักษ์  หากปล่อยทิ้งว่างจนเกิดการบุกรุก  </a:t>
            </a:r>
            <a:r>
              <a:rPr lang="th-TH" sz="2100" b="1" dirty="0" err="1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กรมธนา</a:t>
            </a:r>
            <a:r>
              <a:rPr lang="th-TH" sz="2100" b="1" dirty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รักษ์จะรายงานหัวหน้าหน่วยงานผู้ใช้เพื่อดำเนินการทางวินัยกับเจ้าหน้าที่ที่ปล่อยปละละเลยไม่ปฏิบัติตามกฎหมายที่ราชพัสดุ</a:t>
            </a:r>
          </a:p>
          <a:p>
            <a:pPr marL="342900" indent="-342900" algn="thaiDist" eaLnBrk="1" hangingPunct="1"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th-TH" sz="2100" b="1" spc="-30" dirty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จัดทำแผนการใช้ที่ราชพัสดุในแต่ละปีส่งให้</a:t>
            </a:r>
            <a:r>
              <a:rPr lang="th-TH" sz="2100" b="1" spc="-30" dirty="0" err="1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กรมธนา</a:t>
            </a:r>
            <a:r>
              <a:rPr lang="th-TH" sz="2100" b="1" spc="-30" dirty="0">
                <a:solidFill>
                  <a:srgbClr val="333333"/>
                </a:solidFill>
                <a:latin typeface="TH SarabunPSK" pitchFamily="34" charset="-34"/>
                <a:cs typeface="TH SarabunPSK" pitchFamily="34" charset="-34"/>
              </a:rPr>
              <a:t>รักษ์เพื่อประกอบการพิจารณาเกี่ยวกับการใช้ที่ราชพัสดุว่ามีความเหมาะสมเพียงใด</a:t>
            </a:r>
          </a:p>
          <a:p>
            <a:pPr marL="342900" indent="-342900" algn="thaiDist" eaLnBrk="1" hangingPunct="1">
              <a:spcBef>
                <a:spcPts val="300"/>
              </a:spcBef>
              <a:buFont typeface="Wingdings" pitchFamily="2" charset="2"/>
              <a:buChar char="§"/>
              <a:defRPr/>
            </a:pPr>
            <a:endParaRPr lang="th-TH" sz="2100" b="1" dirty="0">
              <a:solidFill>
                <a:srgbClr val="333333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 algn="thaiDist" eaLnBrk="1" hangingPunct="1">
              <a:spcBef>
                <a:spcPts val="300"/>
              </a:spcBef>
              <a:buFont typeface="Wingdings" pitchFamily="2" charset="2"/>
              <a:buChar char="§"/>
              <a:defRPr/>
            </a:pPr>
            <a:endParaRPr lang="th-TH" sz="2100" b="1" spc="-30" dirty="0">
              <a:solidFill>
                <a:srgbClr val="333333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952" y="236576"/>
            <a:ext cx="1088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50000"/>
                  </a:schemeClr>
                </a:solidFill>
              </a:rPr>
              <a:t>หน้าที่ของผู้ใช้ที่ราชพัสดุ -  ด้านการปกครองดูแลบำรุงรักษาที่ราชพัสดุ</a:t>
            </a:r>
            <a:endParaRPr lang="th-TH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7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37953" y="797449"/>
            <a:ext cx="108877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11264900" y="6505575"/>
            <a:ext cx="838200" cy="261938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50368AA-71DE-4FB7-BEA4-B5F68A639488}" type="slidenum">
              <a:rPr lang="en-US" altLang="th-TH" sz="10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 eaLnBrk="1" hangingPunct="1"/>
              <a:t>26</a:t>
            </a:fld>
            <a:endParaRPr lang="en-US" altLang="th-TH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Rounded Rectangle 4"/>
          <p:cNvSpPr/>
          <p:nvPr/>
        </p:nvSpPr>
        <p:spPr>
          <a:xfrm>
            <a:off x="637952" y="1103337"/>
            <a:ext cx="10741248" cy="660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การป้องกันและแก้ไขปัญหาการบุกรุกที่ราชพัสดุ (ต่อ)</a:t>
            </a:r>
            <a:endParaRPr lang="th-TH" sz="2600" b="1" i="1" dirty="0">
              <a:solidFill>
                <a:srgbClr val="660033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38200" y="1968500"/>
            <a:ext cx="10375900" cy="57150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itchFamily="34" charset="-34"/>
                <a:cs typeface="TH SarabunPSK" pitchFamily="34" charset="-34"/>
              </a:rPr>
              <a:t>ต้องควบคุมดูแลมิให้ราษฎรบุกรุกเข้าถือครองที่ราชพัสดุ  หากตรวจสอบพบให้แจ้งผู้บุกรุกออกจากพื้นที่ภายในกำหนดเวลา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913424" y="2679698"/>
            <a:ext cx="5627576" cy="850902"/>
          </a:xfrm>
          <a:prstGeom prst="rect">
            <a:avLst/>
          </a:prstGeom>
          <a:solidFill>
            <a:srgbClr val="FFFFCC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ร้องทุกข์กล่าวโทษทางอาญาต่อพนักงานสอบสวนเจ้าของท้องที่ ซึ่งที่ราชพัสดุนั้นตั้งอยู่</a:t>
            </a:r>
          </a:p>
        </p:txBody>
      </p:sp>
      <p:sp>
        <p:nvSpPr>
          <p:cNvPr id="12" name="ลูกศรลง 11"/>
          <p:cNvSpPr/>
          <p:nvPr/>
        </p:nvSpPr>
        <p:spPr>
          <a:xfrm rot="16200000">
            <a:off x="4109927" y="2924182"/>
            <a:ext cx="368300" cy="50165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085850" y="2679698"/>
            <a:ext cx="2635250" cy="13843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solidFill>
                  <a:schemeClr val="accent5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กรณีผู้บุกรุกไม่ยินยอม  ปฏิบัติตามให้ดำเนินการดังนี้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913433" y="3886198"/>
            <a:ext cx="5627575" cy="1270002"/>
          </a:xfrm>
          <a:prstGeom prst="rect">
            <a:avLst/>
          </a:prstGeom>
          <a:solidFill>
            <a:srgbClr val="FFFFCC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แจ้ง</a:t>
            </a:r>
            <a:r>
              <a:rPr lang="th-TH" sz="2400" b="1" dirty="0" err="1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กรมธนา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ักษ์ทราบเพื่อพิจารณาฐานะทางคดีและขึ้นทะเบียนรายชื่อผู้บุกรุกที่ขาดสิทธิซึ่งพึงมีพึงได้จากการจัดที่ดินให้แก่ประชาชนเพื่อแก้ไขปัญหาความยากจนตามนโยบายของรัฐบาล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913425" y="5486398"/>
            <a:ext cx="5627576" cy="571502"/>
          </a:xfrm>
          <a:prstGeom prst="rect">
            <a:avLst/>
          </a:prstGeom>
          <a:solidFill>
            <a:srgbClr val="FFFFCC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รายงานผลคดีให้</a:t>
            </a:r>
            <a:r>
              <a:rPr lang="th-TH" sz="2400" b="1" dirty="0" err="1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กรมธนา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รักษ์ทราบทุกระยะ</a:t>
            </a:r>
          </a:p>
        </p:txBody>
      </p:sp>
      <p:sp>
        <p:nvSpPr>
          <p:cNvPr id="3" name="ลูกศรลง 2"/>
          <p:cNvSpPr/>
          <p:nvPr/>
        </p:nvSpPr>
        <p:spPr>
          <a:xfrm>
            <a:off x="7480300" y="3568700"/>
            <a:ext cx="368300" cy="25400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ลูกศรลง 15"/>
          <p:cNvSpPr/>
          <p:nvPr/>
        </p:nvSpPr>
        <p:spPr>
          <a:xfrm>
            <a:off x="7480300" y="5219698"/>
            <a:ext cx="368300" cy="25400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637952" y="236576"/>
            <a:ext cx="1088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50000"/>
                  </a:schemeClr>
                </a:solidFill>
              </a:rPr>
              <a:t>หน้าที่ของผู้ใช้ที่ราชพัสดุ -  ด้านการปกครองดูแลบำรุงรักษาที่ราชพัสดุ</a:t>
            </a:r>
            <a:endParaRPr lang="th-TH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4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7952" y="236576"/>
            <a:ext cx="1088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50000"/>
                  </a:schemeClr>
                </a:solidFill>
              </a:rPr>
              <a:t>หน้าที่ของผู้ใช้ที่ราชพัสดุ  -  ด้านการใช้ที่ราชพัสดุ</a:t>
            </a:r>
            <a:endParaRPr lang="th-TH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37953" y="797449"/>
            <a:ext cx="108877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11264900" y="6505575"/>
            <a:ext cx="838200" cy="261938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50368AA-71DE-4FB7-BEA4-B5F68A639488}" type="slidenum">
              <a:rPr lang="en-US" altLang="th-TH" sz="10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 eaLnBrk="1" hangingPunct="1"/>
              <a:t>27</a:t>
            </a:fld>
            <a:endParaRPr lang="en-US" altLang="th-TH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Rounded Rectangle 12"/>
          <p:cNvSpPr/>
          <p:nvPr/>
        </p:nvSpPr>
        <p:spPr>
          <a:xfrm>
            <a:off x="637963" y="1092202"/>
            <a:ext cx="10741249" cy="660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การใช้ที่ราชพัสดุ</a:t>
            </a:r>
          </a:p>
        </p:txBody>
      </p:sp>
      <p:sp>
        <p:nvSpPr>
          <p:cNvPr id="10" name="Rounded Rectangle 13"/>
          <p:cNvSpPr/>
          <p:nvPr/>
        </p:nvSpPr>
        <p:spPr>
          <a:xfrm>
            <a:off x="637952" y="1871106"/>
            <a:ext cx="10741250" cy="4262994"/>
          </a:xfrm>
          <a:prstGeom prst="roundRect">
            <a:avLst>
              <a:gd name="adj" fmla="val 3469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00"/>
              </a:spcBef>
            </a:pPr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-  เข้าทำประโยชน์ในที่ราชพัสดุตามวัตถุประสงค์ที่ขออนุญาตให้ครบถ้วน</a:t>
            </a:r>
            <a:r>
              <a:rPr lang="th-TH" sz="2100" b="1" u="sng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ภายในกำหนด 3 ปี</a:t>
            </a:r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นับแต่วันที่ได้รับอนุญาต</a:t>
            </a:r>
          </a:p>
          <a:p>
            <a:pPr>
              <a:spcBef>
                <a:spcPts val="1200"/>
              </a:spcBef>
            </a:pPr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-  ปฏิบัติตามเงื่อนไขการใช้ที่ราชพัสดุที่</a:t>
            </a:r>
            <a:r>
              <a:rPr lang="th-TH" sz="2100" b="1" dirty="0" err="1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รักษ์กำหนดให้ครบถ้วน</a:t>
            </a:r>
          </a:p>
          <a:p>
            <a:pPr>
              <a:spcBef>
                <a:spcPts val="1200"/>
              </a:spcBef>
            </a:pPr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-  ดูแลและบำรุงรักษาที่ราชพัสดุเสมอด้วย “วิญญูชนพึงสงวนทรัพย์สินของตนเอง”  และอนุญาตให้ผู้แทนของ</a:t>
            </a:r>
            <a:r>
              <a:rPr lang="th-TH" sz="2100" b="1" dirty="0" err="1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รักษ์เข้าตรวจสอบสภาพ        </a:t>
            </a:r>
          </a:p>
          <a:p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ที่ราชพัสดุที่ได้รับอนุญาตให้ใช้หรือครอบครองเป็นครั้งคราวในระยะเวลาอันควร</a:t>
            </a:r>
          </a:p>
          <a:p>
            <a:pPr>
              <a:spcBef>
                <a:spcPts val="1200"/>
              </a:spcBef>
            </a:pPr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-  </a:t>
            </a:r>
            <a:r>
              <a:rPr lang="th-TH" sz="2100" b="1" u="sng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ห้าม</a:t>
            </a:r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นำที่ราชพัสดุที่ได้รับอนุญาตให้ใช้ประโยชน์ในทางราชการไปจัดหาประโยชน์ไม่ว่ากรณีใด ๆ ทั้งสิ้น   </a:t>
            </a:r>
            <a:r>
              <a:rPr lang="th-TH" sz="2100" b="1" u="sng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เว้นแต่</a:t>
            </a:r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ได้รับอนุญาตจาก</a:t>
            </a:r>
            <a:r>
              <a:rPr lang="th-TH" sz="2100" b="1" dirty="0" err="1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รักษ์</a:t>
            </a:r>
          </a:p>
          <a:p>
            <a:pPr>
              <a:spcBef>
                <a:spcPts val="1200"/>
              </a:spcBef>
            </a:pPr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-  จัดทำรายงานเกี่ยวกับการใช้ประโยชน์ที่ราชพัสดุที่อยู่ในความครอบครองหรือใช้ประโยชน์ต่อ</a:t>
            </a:r>
            <a:r>
              <a:rPr lang="th-TH" sz="2100" b="1" dirty="0" err="1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รักษ์ภายในเดือนสิงหาคมของทุกปีตาม</a:t>
            </a:r>
          </a:p>
          <a:p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แบบที่</a:t>
            </a:r>
            <a:r>
              <a:rPr lang="th-TH" sz="2100" b="1" dirty="0" err="1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รักษ์กำหนด</a:t>
            </a:r>
          </a:p>
          <a:p>
            <a:pPr>
              <a:spcBef>
                <a:spcPts val="1200"/>
              </a:spcBef>
            </a:pPr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-  ต้องปฏิบัติตามกฎกระทรวงว่าด้วยหลักเกณฑ์และวิธีการปกครองดูแล บำรุงรักษา ใช้ และจัดหาประโยชน์เกี่ยวกับที่ราชพัสดุ พ.ศ. 2545               </a:t>
            </a:r>
          </a:p>
          <a:p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และที่แก้ไขเพิ่มเติม  ตลอดจนมติคณะรัฐมนตรีเกี่ยวกับมาตรการแก้ไขปัญหาการบุกรุกที่ราชพัสดุตามหนังสือสำนักเลขาธิการคณะรัฐมนตรีที่               </a:t>
            </a:r>
          </a:p>
          <a:p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</a:t>
            </a:r>
            <a:r>
              <a:rPr lang="th-TH" sz="2100" b="1" dirty="0" err="1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นร</a:t>
            </a:r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0505/ว 109  ลงวันที่ 21 พฤษภาคม 2547 อย่างเคร่งครัด</a:t>
            </a:r>
          </a:p>
        </p:txBody>
      </p:sp>
    </p:spTree>
    <p:extLst>
      <p:ext uri="{BB962C8B-B14F-4D97-AF65-F5344CB8AC3E}">
        <p14:creationId xmlns:p14="http://schemas.microsoft.com/office/powerpoint/2010/main" val="27550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37953" y="797449"/>
            <a:ext cx="108877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11264900" y="6505575"/>
            <a:ext cx="838200" cy="261938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50368AA-71DE-4FB7-BEA4-B5F68A639488}" type="slidenum">
              <a:rPr lang="en-US" altLang="th-TH" sz="10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 eaLnBrk="1" hangingPunct="1"/>
              <a:t>28</a:t>
            </a:fld>
            <a:endParaRPr lang="en-US" altLang="th-TH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Rounded Rectangle 12"/>
          <p:cNvSpPr/>
          <p:nvPr/>
        </p:nvSpPr>
        <p:spPr>
          <a:xfrm>
            <a:off x="637963" y="1092202"/>
            <a:ext cx="10741249" cy="660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การเปลี่ยนแปลงการใช้ประโยชน์ในที่ราชพัสดุ</a:t>
            </a:r>
          </a:p>
        </p:txBody>
      </p:sp>
      <p:sp>
        <p:nvSpPr>
          <p:cNvPr id="17" name="Rounded Rectangle 17"/>
          <p:cNvSpPr/>
          <p:nvPr/>
        </p:nvSpPr>
        <p:spPr>
          <a:xfrm>
            <a:off x="637953" y="1905002"/>
            <a:ext cx="10741250" cy="3695698"/>
          </a:xfrm>
          <a:prstGeom prst="roundRect">
            <a:avLst>
              <a:gd name="adj" fmla="val 3489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รณีที่ผู้ใช้ที่ราชพัสดุต้องการเปลี่ยนแปลงการใช้ประโยชน์ในทางราชการเป็นอย่างอื่นนอกจากที่ได้รับอนุญาตไว้เดิม ต้องมีหนังสือแจ้งขอเปลี่ยนแปลงการใช้ประโยชน์ต่อ</a:t>
            </a:r>
            <a:r>
              <a:rPr lang="th-TH" sz="2100" b="1" dirty="0" err="1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รักษ์  ซึ่งลงนามโดยหัวหน้าส่วนราชการระดับกระทรวง ทบวง กรม  หรือผู้ที่ได้รับมอบอำนาจจากส่วนราชการดังกล่าว  พร้อมแจ้งเหตุผลความจำเป็นให้ชัดเจน 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ใน กทม.ยื่นขอเปลี่ยนแปลงต่อ</a:t>
            </a:r>
            <a:r>
              <a:rPr lang="th-TH" sz="2100" b="1" dirty="0" err="1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รักษ์  / ในจังหวัดอื่นยื่นต่อ</a:t>
            </a:r>
            <a:r>
              <a:rPr lang="th-TH" sz="2100" b="1" dirty="0" err="1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สำนักงานธ</a:t>
            </a:r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นารักษ์พื้นที่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เอกสารหลักฐานประกอบการขอเปลี่ยนแปลง  ได้แก่  </a:t>
            </a:r>
          </a:p>
          <a:p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       -  หนังสือแจ้งขอเปลี่ยนแปลงซึ่งลงนามโดยหัวหน้าส่วนราชการระดับกระทรวง ทบวง กรม</a:t>
            </a:r>
          </a:p>
          <a:p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       -  รายละเอียดโครงการใช้ประโยชน์ที่ขอเปลี่ยนแปลง  </a:t>
            </a:r>
          </a:p>
          <a:p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       -  เอกสารการได้รับอนุมัติงบประมาณหรือคำขอตั้งงบประมาณ  </a:t>
            </a:r>
          </a:p>
          <a:p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       -  แผนผังแสดงการใช้ประโยชน์ที่อนุญาตให้ใช้เดิมและบริเวณที่ขอเปลี่ยนแปลง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952" y="236576"/>
            <a:ext cx="1088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50000"/>
                  </a:schemeClr>
                </a:solidFill>
              </a:rPr>
              <a:t>หน้าที่ของผู้ใช้ที่ราชพัสดุ  -  ด้านการใช้ที่ราชพัสดุ</a:t>
            </a:r>
            <a:endParaRPr lang="th-TH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4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37953" y="797449"/>
            <a:ext cx="108877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11264900" y="6505575"/>
            <a:ext cx="838200" cy="261938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50368AA-71DE-4FB7-BEA4-B5F68A639488}" type="slidenum">
              <a:rPr lang="en-US" altLang="th-TH" sz="10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 eaLnBrk="1" hangingPunct="1"/>
              <a:t>29</a:t>
            </a:fld>
            <a:endParaRPr lang="en-US" altLang="th-TH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Rounded Rectangle 12"/>
          <p:cNvSpPr/>
          <p:nvPr/>
        </p:nvSpPr>
        <p:spPr>
          <a:xfrm>
            <a:off x="637963" y="1092202"/>
            <a:ext cx="10741249" cy="660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การใช้ที่ราชพัสดุที่ได้มาโดยการบริจาคตามวัตถุประสงค์ของผู้ยกให้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764963" y="1841500"/>
            <a:ext cx="4061047" cy="9017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เมื่อได้รับบริจาคที่ดินจากเอกชนโดยมีเงื่อนไขให้ เข้าใช้ประโยชน์ตามวัตถุประสงค์ของการบริจาค</a:t>
            </a:r>
          </a:p>
        </p:txBody>
      </p:sp>
      <p:sp>
        <p:nvSpPr>
          <p:cNvPr id="4" name="ลูกศรลง 3"/>
          <p:cNvSpPr/>
          <p:nvPr/>
        </p:nvSpPr>
        <p:spPr>
          <a:xfrm>
            <a:off x="2736860" y="2876550"/>
            <a:ext cx="368300" cy="3429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228600" y="3276600"/>
            <a:ext cx="1524000" cy="9779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เข้าใช้ประโยชน์ตามวัตถุประสงค์ของผู้ยกให้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1898660" y="3289300"/>
            <a:ext cx="2044700" cy="9779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spc="-40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เข้าใช้ประโยชน์ตามวัตถุประสงค์ภายในระยะเวลาที่ผู้ยกให้กำหนด</a:t>
            </a: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4064000" y="3302000"/>
            <a:ext cx="1524000" cy="9779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เข้าใช้ประโยชน์ภายใน 5 ปีนับแต่วันที่ยกให้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980028" y="4424708"/>
            <a:ext cx="1630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u="sng" spc="-40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กรณีไม่ดำเนินการ</a:t>
            </a:r>
            <a:endParaRPr lang="th-TH" sz="2400" i="1" u="sng" dirty="0">
              <a:solidFill>
                <a:srgbClr val="C00000"/>
              </a:solidFill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355600" y="4424708"/>
            <a:ext cx="5054600" cy="1373495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chemeClr val="tx1">
                <a:lumMod val="60000"/>
                <a:lumOff val="4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55600" y="4782540"/>
            <a:ext cx="5092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i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ผู้ใช้ที่ราชพัสดุมีหน้าที่ต้องแจ้ง</a:t>
            </a:r>
            <a:r>
              <a:rPr lang="th-TH" sz="2000" b="1" i="1" dirty="0" err="1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กรมธนา</a:t>
            </a:r>
            <a:r>
              <a:rPr lang="th-TH" sz="2000" b="1" i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รักษ์ภายใน 30 วันนับแต่วันที่ครบกำหนดระยะเวลาดังกล่าว   เพื่อที่</a:t>
            </a:r>
            <a:r>
              <a:rPr lang="th-TH" sz="2000" b="1" i="1" dirty="0" err="1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กรมธนา</a:t>
            </a:r>
            <a:r>
              <a:rPr lang="th-TH" sz="2000" b="1" i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รักษ์จะได้แจ้งให้ผู้ยกให้หรือทายาทมายื่นเรื่องขอรับที่ราชพัสดุดังกล่าวคืนต่อไป</a:t>
            </a:r>
            <a:endParaRPr lang="th-TH" sz="2000" dirty="0"/>
          </a:p>
        </p:txBody>
      </p:sp>
      <p:sp>
        <p:nvSpPr>
          <p:cNvPr id="14" name="ลูกศรลง 13"/>
          <p:cNvSpPr/>
          <p:nvPr/>
        </p:nvSpPr>
        <p:spPr>
          <a:xfrm rot="16200000">
            <a:off x="5573602" y="2041535"/>
            <a:ext cx="368300" cy="50165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6081835" y="1841500"/>
            <a:ext cx="5443873" cy="103505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กรณีไม่สามารถใช้ประโยชน์ได้ทันตามระยะเวลาที่กำหนด / ประสงค์จะเปลี่ยนแปลงการใช้ประโยชน์ต่างจากวัตถุประสงค์ของผู้ยกให้</a:t>
            </a: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6081835" y="3289300"/>
            <a:ext cx="2897075" cy="9779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ทำความตกลงกับผู้ยกให้หรือทายาทก่อนครบกำหนดเวลาที่ผู้ยกให้กำหนด  หรือก่อนครบกำหนด 5 ปี</a:t>
            </a: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9481000" y="3263900"/>
            <a:ext cx="2044700" cy="9779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spc="-40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กรณีผู้ยกให้หรือทายาท   ไม่ยินยอมและล่วงเลยเวลาที่กำหนดแล้ว</a:t>
            </a:r>
          </a:p>
        </p:txBody>
      </p:sp>
      <p:sp>
        <p:nvSpPr>
          <p:cNvPr id="18" name="ลูกศรลง 17"/>
          <p:cNvSpPr/>
          <p:nvPr/>
        </p:nvSpPr>
        <p:spPr>
          <a:xfrm>
            <a:off x="7346220" y="2946400"/>
            <a:ext cx="368300" cy="3429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ลูกศรลง 18"/>
          <p:cNvSpPr/>
          <p:nvPr/>
        </p:nvSpPr>
        <p:spPr>
          <a:xfrm rot="16200000">
            <a:off x="9098812" y="3606804"/>
            <a:ext cx="368300" cy="3429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1" name="ตัวเชื่อมต่อหักมุม 20"/>
          <p:cNvCxnSpPr>
            <a:stCxn id="17" idx="2"/>
          </p:cNvCxnSpPr>
          <p:nvPr/>
        </p:nvCxnSpPr>
        <p:spPr>
          <a:xfrm rot="5400000">
            <a:off x="7622924" y="1775096"/>
            <a:ext cx="413721" cy="5347148"/>
          </a:xfrm>
          <a:prstGeom prst="bentConnector2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สี่เหลี่ยมผืนผ้า 22"/>
          <p:cNvSpPr/>
          <p:nvPr/>
        </p:nvSpPr>
        <p:spPr>
          <a:xfrm>
            <a:off x="5588010" y="4782520"/>
            <a:ext cx="6603999" cy="175432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1800" b="1" u="sng" dirty="0">
                <a:latin typeface="TH SarabunPSK" pitchFamily="34" charset="-34"/>
                <a:cs typeface="TH SarabunPSK" pitchFamily="34" charset="-34"/>
              </a:rPr>
              <a:t>หมายเหตุ</a:t>
            </a:r>
            <a:r>
              <a:rPr lang="th-TH" sz="1800" dirty="0">
                <a:latin typeface="TH SarabunPSK" pitchFamily="34" charset="-34"/>
                <a:cs typeface="TH SarabunPSK" pitchFamily="34" charset="-34"/>
              </a:rPr>
              <a:t>     ในการรับบริจาคที่ดินจากเอกชน  คณะรัฐมนตรีได้มีมติเมื่อวันที่ 3 มกราคม 2550                 ให้ทุกส่วนราชการถือปฏิบัติว่า  ในการรับบริจาคที่ดินจากเอกชนเพื่อใช้ประโยชน์ในทางราชการนั้น  หาก ส่วนราชการใดไม่มีแผนงานหรือโครงการที่ชัดเจนรองรับการใช้ประโยชน์ในที่ดินตามวัตถุประสงค์ของผู้ที่แสดงความประสงค์จะยกที่ดินให้แก่ทางราชการ  ส่วนราชการนั้น ๆ ไม่ควรรับบริจาคที่ดินดังกล่าวไว้ตั้งแต่ต้น  เนื่องจากจะเป็นปัญหาในภายหลัง  หากทางราชการมิได้เข้าใช้ประโยชน์ในที่ดินนั้นจริง  และผู้ยกให้หรือทายาทได้แจ้งความประสงค์ขอที่ดินคืน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7952" y="236576"/>
            <a:ext cx="1088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50000"/>
                  </a:schemeClr>
                </a:solidFill>
              </a:rPr>
              <a:t>หน้าที่ของผู้ใช้ที่ราชพัสดุ  -  ด้านการใช้ที่ราชพัสดุ</a:t>
            </a:r>
            <a:endParaRPr lang="th-TH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7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7951" y="236576"/>
            <a:ext cx="1088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50000"/>
                  </a:schemeClr>
                </a:solidFill>
              </a:rPr>
              <a:t>ความเป็นมาเกี่ยวกับที่ราชพัสดุ</a:t>
            </a:r>
            <a:endParaRPr lang="th-TH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37953" y="797449"/>
            <a:ext cx="108877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11264900" y="6505575"/>
            <a:ext cx="838200" cy="261938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50368AA-71DE-4FB7-BEA4-B5F68A639488}" type="slidenum">
              <a:rPr lang="en-US" altLang="th-TH" sz="10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 eaLnBrk="1" hangingPunct="1"/>
              <a:t>3</a:t>
            </a:fld>
            <a:endParaRPr lang="en-US" altLang="th-TH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8" name="Rounded Rectangle 12"/>
          <p:cNvSpPr/>
          <p:nvPr/>
        </p:nvSpPr>
        <p:spPr>
          <a:xfrm>
            <a:off x="637963" y="1041402"/>
            <a:ext cx="4604607" cy="660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ความเป็นมาของพระราชบัญญัติที่ราชพัสดุ</a:t>
            </a:r>
          </a:p>
        </p:txBody>
      </p:sp>
      <p:sp>
        <p:nvSpPr>
          <p:cNvPr id="16" name="Rounded Rectangle 12"/>
          <p:cNvSpPr/>
          <p:nvPr/>
        </p:nvSpPr>
        <p:spPr>
          <a:xfrm>
            <a:off x="2084348" y="2079572"/>
            <a:ext cx="8847812" cy="887148"/>
          </a:xfrm>
          <a:prstGeom prst="roundRect">
            <a:avLst/>
          </a:prstGeom>
          <a:solidFill>
            <a:srgbClr val="FFE1E1"/>
          </a:solidFill>
          <a:ln>
            <a:solidFill>
              <a:srgbClr val="FFE1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400" b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เนื่องจากในขณะนั้นมีการตรากฎหมายเกี่ยวกับการบริหารที่ดินของรัฐออกมาใช้บังคับหลายฉบับ และยังไม่มีกฎหมายว่าด้วยการปกครอง ดูแล รักษา ที่ราชพัสดุ ที่เป็นไปโดยมีระเบียบและหลักเกณฑ์ที่แน่นอน</a:t>
            </a:r>
          </a:p>
        </p:txBody>
      </p:sp>
      <p:sp>
        <p:nvSpPr>
          <p:cNvPr id="17" name="Rounded Rectangle 12"/>
          <p:cNvSpPr/>
          <p:nvPr/>
        </p:nvSpPr>
        <p:spPr>
          <a:xfrm>
            <a:off x="2084348" y="3107964"/>
            <a:ext cx="8847812" cy="885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ทำให้การบริหารที่ดินของรัฐที่ใช้ในกิจการของรัฐบาลกระจัดกระจายออกไปอีก และเกิดปัญหาใน       การบริหารที่ไม่เป็นเอกภาพ</a:t>
            </a:r>
          </a:p>
        </p:txBody>
      </p:sp>
      <p:sp>
        <p:nvSpPr>
          <p:cNvPr id="18" name="Rounded Rectangle 12"/>
          <p:cNvSpPr/>
          <p:nvPr/>
        </p:nvSpPr>
        <p:spPr>
          <a:xfrm>
            <a:off x="2988589" y="4119882"/>
            <a:ext cx="8374736" cy="885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ในวันที่ 5 มีนาคม 2518 จึงได้มีประกาศในราชกิจจา</a:t>
            </a:r>
            <a:r>
              <a:rPr lang="th-TH" sz="2400" b="1" dirty="0" err="1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นุเบกษา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เล่มที่ 92 ตอนที่ 54 ฉบับพิเศษ ให้พระราชบัญญัติที่ราชพัสดุ พ.ศ. 2518 </a:t>
            </a:r>
            <a:r>
              <a:rPr lang="th-TH" sz="2400" b="1" u="sng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มีผลบังคับใช้</a:t>
            </a:r>
          </a:p>
        </p:txBody>
      </p:sp>
      <p:sp>
        <p:nvSpPr>
          <p:cNvPr id="19" name="Rounded Rectangle 12"/>
          <p:cNvSpPr/>
          <p:nvPr/>
        </p:nvSpPr>
        <p:spPr>
          <a:xfrm>
            <a:off x="2988592" y="5160284"/>
            <a:ext cx="8374737" cy="885600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โดยให้กระทรวงการคลังมีอำนาจหน้าที่จัดการปกครองที่หลวงอันเป็นราชพัสดุ หรือ “ที่ราชพัสดุ” เพื่อเป็นการประหยัดและขจัดปัญหางานซ้ำและซ้อนกัน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1" y="2079572"/>
            <a:ext cx="1066712" cy="780224"/>
          </a:xfrm>
          <a:prstGeom prst="rect">
            <a:avLst/>
          </a:prstGeom>
        </p:spPr>
      </p:pic>
      <p:pic>
        <p:nvPicPr>
          <p:cNvPr id="27" name="รูปภาพ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3" y="3107964"/>
            <a:ext cx="1066712" cy="780224"/>
          </a:xfrm>
          <a:prstGeom prst="rect">
            <a:avLst/>
          </a:prstGeom>
        </p:spPr>
      </p:pic>
      <p:pic>
        <p:nvPicPr>
          <p:cNvPr id="28" name="รูปภาพ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535" y="4143377"/>
            <a:ext cx="1066712" cy="780224"/>
          </a:xfrm>
          <a:prstGeom prst="rect">
            <a:avLst/>
          </a:prstGeom>
        </p:spPr>
      </p:pic>
      <p:pic>
        <p:nvPicPr>
          <p:cNvPr id="29" name="รูปภาพ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570" y="5209952"/>
            <a:ext cx="1066712" cy="7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4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37953" y="797449"/>
            <a:ext cx="108877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11264900" y="6505575"/>
            <a:ext cx="838200" cy="261938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50368AA-71DE-4FB7-BEA4-B5F68A639488}" type="slidenum">
              <a:rPr lang="en-US" altLang="th-TH" sz="10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 eaLnBrk="1" hangingPunct="1"/>
              <a:t>30</a:t>
            </a:fld>
            <a:endParaRPr lang="en-US" altLang="th-TH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Rounded Rectangle 4"/>
          <p:cNvSpPr/>
          <p:nvPr/>
        </p:nvSpPr>
        <p:spPr>
          <a:xfrm>
            <a:off x="637952" y="1103337"/>
            <a:ext cx="10741248" cy="660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การตัดฟันต้นไม้ ขุดดิน ถมดิน หรือดำเนินการใด ๆ ที่เป็นการเปลี่ยนแปลงสภาพของที่ราชพัสดุ</a:t>
            </a:r>
          </a:p>
        </p:txBody>
      </p:sp>
      <p:sp>
        <p:nvSpPr>
          <p:cNvPr id="6" name="Rounded Rectangle 17"/>
          <p:cNvSpPr/>
          <p:nvPr/>
        </p:nvSpPr>
        <p:spPr>
          <a:xfrm>
            <a:off x="637953" y="1905002"/>
            <a:ext cx="10741250" cy="914398"/>
          </a:xfrm>
          <a:prstGeom prst="roundRect">
            <a:avLst>
              <a:gd name="adj" fmla="val 3489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การดำเนินการที่มีลักษณะที่เป็นการทำลายหรือเปลี่ยนแปลงสภาพที่ราชพัสดุจะต้องได้รับอนุญาตจาก</a:t>
            </a:r>
            <a:r>
              <a:rPr lang="th-TH" sz="2100" b="1" dirty="0" err="1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รักษ์ก่อน</a:t>
            </a:r>
          </a:p>
          <a:p>
            <a:pPr marL="342900" indent="-342900">
              <a:spcBef>
                <a:spcPts val="1200"/>
              </a:spcBef>
              <a:buFontTx/>
              <a:buChar char="-"/>
            </a:pPr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ใน กทม.ยื่นขอเปลี่ยนแปลงต่อ</a:t>
            </a:r>
            <a:r>
              <a:rPr lang="th-TH" sz="2100" b="1" dirty="0" err="1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รักษ์  / ในจังหวัดอื่นยื่นต่อ</a:t>
            </a:r>
            <a:r>
              <a:rPr lang="th-TH" sz="2100" b="1" dirty="0" err="1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สำนักงานธ</a:t>
            </a:r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นารักษ์พื้นที</a:t>
            </a:r>
          </a:p>
        </p:txBody>
      </p:sp>
      <p:sp>
        <p:nvSpPr>
          <p:cNvPr id="8" name="Rounded Rectangle 17"/>
          <p:cNvSpPr/>
          <p:nvPr/>
        </p:nvSpPr>
        <p:spPr>
          <a:xfrm>
            <a:off x="698505" y="3111500"/>
            <a:ext cx="10741250" cy="2400300"/>
          </a:xfrm>
          <a:prstGeom prst="roundRect">
            <a:avLst>
              <a:gd name="adj" fmla="val 3489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th-TH" sz="2100" b="1" u="sng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ข้อยกเว้นที่ไม่ต้องขออนุญาต</a:t>
            </a:r>
            <a:r>
              <a:rPr lang="th-TH" sz="2100" b="1" u="sng" dirty="0" err="1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100" b="1" u="sng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รักษ์</a:t>
            </a:r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</a:t>
            </a:r>
          </a:p>
          <a:p>
            <a:pPr>
              <a:spcBef>
                <a:spcPts val="600"/>
              </a:spcBef>
            </a:pPr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ต้องเป็นกรณีการกระทำเพื่อบำรุงรักษาที่ราชพัสดุเสมือนเช่นวิญญูชนจะพึงดำเนินการในทรัพย์สินของตนเอง  ดังนี้  </a:t>
            </a:r>
          </a:p>
          <a:p>
            <a:pPr>
              <a:spcBef>
                <a:spcPts val="600"/>
              </a:spcBef>
            </a:pPr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    -  การขุดดินในที่ราชพัสดุเพื่อปรับปรุงสภาพการใช้ที่ราชพัสดุ เช่น การขุดบ่อ ขุดสระ  ปรับปรุงถนนภายใน  การปรับสภาพพื้นดิน  เป็นต้น</a:t>
            </a:r>
          </a:p>
          <a:p>
            <a:pPr>
              <a:spcBef>
                <a:spcPts val="600"/>
              </a:spcBef>
            </a:pPr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    -  การตัดฟันต้นไม้ในที่ราชพัสดุตามความจำเป็น  เช่น  เพื่อปลูกสร้างอาคารใหม่  ต้นไม้กีดขวางสายไฟฟ้าหรืออาจจะโค่นล้มเป็นอันตรายต่อ</a:t>
            </a:r>
          </a:p>
          <a:p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       ชีวิตและทรัพย์สิน  การตัดฟันต้นไม้ขนาดเล็กเพื่อประโยชน์ในการทำนุบำรุงรักษาที่ราชพัสดุ  เป็นต้น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952" y="236576"/>
            <a:ext cx="1088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50000"/>
                  </a:schemeClr>
                </a:solidFill>
              </a:rPr>
              <a:t>หน้าที่ของผู้ใช้ที่ราชพัสดุ  -  ด้านการใช้ที่ราชพัสดุ</a:t>
            </a:r>
            <a:endParaRPr lang="th-TH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37953" y="797449"/>
            <a:ext cx="108877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11264900" y="6505575"/>
            <a:ext cx="838200" cy="261938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50368AA-71DE-4FB7-BEA4-B5F68A639488}" type="slidenum">
              <a:rPr lang="en-US" altLang="th-TH" sz="10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 eaLnBrk="1" hangingPunct="1"/>
              <a:t>31</a:t>
            </a:fld>
            <a:endParaRPr lang="en-US" altLang="th-TH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Rounded Rectangle 4"/>
          <p:cNvSpPr/>
          <p:nvPr/>
        </p:nvSpPr>
        <p:spPr>
          <a:xfrm>
            <a:off x="637952" y="1103337"/>
            <a:ext cx="10741248" cy="660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การรื้อถอนอาคารหรือสิ่งปลูกสร้างที่เป็นที่ราชพัสดุ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>
            <a:off x="1416049" y="2365175"/>
            <a:ext cx="3970338" cy="3133924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chemeClr val="accent1">
                  <a:alpha val="67000"/>
                </a:schemeClr>
              </a:gs>
              <a:gs pos="100000">
                <a:schemeClr val="accent1">
                  <a:gamma/>
                  <a:tint val="9412"/>
                  <a:invGamma/>
                  <a:alpha val="86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gray">
          <a:xfrm>
            <a:off x="1704984" y="2639812"/>
            <a:ext cx="3465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th-TH" b="1" u="sng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4 กรณี</a:t>
            </a:r>
            <a:r>
              <a:rPr lang="th-TH" b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     </a:t>
            </a:r>
          </a:p>
          <a:p>
            <a:pPr marL="266700" indent="-266700">
              <a:buFontTx/>
              <a:buAutoNum type="arabicPeriod"/>
              <a:defRPr/>
            </a:pPr>
            <a:r>
              <a:rPr lang="th-TH" b="1" dirty="0">
                <a:solidFill>
                  <a:srgbClr val="000099"/>
                </a:solidFill>
                <a:latin typeface="TH SarabunIT๙" pitchFamily="34" charset="-34"/>
                <a:cs typeface="TH SarabunIT๙" pitchFamily="34" charset="-34"/>
              </a:rPr>
              <a:t>สร้างเกิน 25 ปี</a:t>
            </a:r>
          </a:p>
          <a:p>
            <a:pPr marL="266700" indent="-266700">
              <a:buFontTx/>
              <a:buAutoNum type="arabicPeriod"/>
              <a:defRPr/>
            </a:pPr>
            <a:r>
              <a:rPr lang="th-TH" b="1" dirty="0">
                <a:solidFill>
                  <a:srgbClr val="000099"/>
                </a:solidFill>
                <a:latin typeface="TH SarabunIT๙" pitchFamily="34" charset="-34"/>
                <a:cs typeface="TH SarabunIT๙" pitchFamily="34" charset="-34"/>
              </a:rPr>
              <a:t>ชำรุดใช้ไม่ได้</a:t>
            </a:r>
          </a:p>
          <a:p>
            <a:pPr marL="266700" indent="-266700">
              <a:buFontTx/>
              <a:buAutoNum type="arabicPeriod"/>
              <a:defRPr/>
            </a:pPr>
            <a:r>
              <a:rPr lang="th-TH" b="1" dirty="0">
                <a:solidFill>
                  <a:srgbClr val="000099"/>
                </a:solidFill>
                <a:latin typeface="TH SarabunIT๙" pitchFamily="34" charset="-34"/>
                <a:cs typeface="TH SarabunIT๙" pitchFamily="34" charset="-34"/>
              </a:rPr>
              <a:t>ความลับทางทหาร</a:t>
            </a:r>
          </a:p>
          <a:p>
            <a:pPr marL="266700" indent="-266700">
              <a:buFontTx/>
              <a:buAutoNum type="arabicPeriod"/>
              <a:defRPr/>
            </a:pPr>
            <a:r>
              <a:rPr lang="th-TH" b="1" dirty="0">
                <a:solidFill>
                  <a:srgbClr val="000099"/>
                </a:solidFill>
                <a:latin typeface="TH SarabunIT๙" pitchFamily="34" charset="-34"/>
                <a:cs typeface="TH SarabunIT๙" pitchFamily="34" charset="-34"/>
              </a:rPr>
              <a:t>สร้างอาคารใหม่ทดแทน</a:t>
            </a:r>
            <a:endParaRPr lang="en-US" b="1" dirty="0">
              <a:solidFill>
                <a:srgbClr val="000099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gray">
          <a:xfrm>
            <a:off x="6824672" y="2882719"/>
            <a:ext cx="287972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th-TH" sz="2000" b="1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จังหวัดอื่น   </a:t>
            </a:r>
            <a:r>
              <a:rPr lang="th-TH" sz="2000" b="1">
                <a:solidFill>
                  <a:srgbClr val="000099"/>
                </a:solidFill>
                <a:latin typeface="TH SarabunIT๙" pitchFamily="34" charset="-34"/>
                <a:cs typeface="TH SarabunIT๙" pitchFamily="34" charset="-34"/>
              </a:rPr>
              <a:t>ยื่นขออนุญาตต่อกรมธนารักษ์</a:t>
            </a:r>
            <a:endParaRPr lang="en-US" sz="2000" b="1">
              <a:solidFill>
                <a:srgbClr val="000099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6321424" y="2365175"/>
            <a:ext cx="3887788" cy="3133924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21176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gray">
          <a:xfrm>
            <a:off x="1554162" y="4589262"/>
            <a:ext cx="3471862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th-TH" sz="2000" b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*** เมื่อรื้อถอนแล้วต้องรายงานให้</a:t>
            </a:r>
            <a:r>
              <a:rPr lang="th-TH" sz="2000" b="1" dirty="0" err="1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000" b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รักษ์ /</a:t>
            </a:r>
            <a:r>
              <a:rPr lang="th-TH" sz="2000" b="1" dirty="0" err="1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ธนา</a:t>
            </a:r>
            <a:r>
              <a:rPr lang="th-TH" sz="2000" b="1" dirty="0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รักษ์พื้นที่ทราบ ***</a:t>
            </a:r>
            <a:endParaRPr lang="en-US" sz="2000" b="1" dirty="0">
              <a:solidFill>
                <a:srgbClr val="C0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gray">
          <a:xfrm>
            <a:off x="6608762" y="2896987"/>
            <a:ext cx="3313112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thaiDist">
              <a:defRPr/>
            </a:pPr>
            <a:r>
              <a:rPr lang="th-TH" b="1" dirty="0">
                <a:solidFill>
                  <a:srgbClr val="000099"/>
                </a:solidFill>
                <a:latin typeface="TH SarabunIT๙" pitchFamily="34" charset="-34"/>
                <a:cs typeface="TH SarabunIT๙" pitchFamily="34" charset="-34"/>
              </a:rPr>
              <a:t>     การรื้อถอนนอกเหนือ 4 กรณี          </a:t>
            </a:r>
            <a:r>
              <a:rPr lang="th-TH" b="1" u="sng" spc="-40" dirty="0">
                <a:solidFill>
                  <a:srgbClr val="000099"/>
                </a:solidFill>
                <a:latin typeface="TH SarabunIT๙" pitchFamily="34" charset="-34"/>
                <a:cs typeface="TH SarabunIT๙" pitchFamily="34" charset="-34"/>
              </a:rPr>
              <a:t>ต้องได้รับอนุญาต</a:t>
            </a:r>
            <a:r>
              <a:rPr lang="th-TH" b="1" spc="-40" dirty="0">
                <a:solidFill>
                  <a:srgbClr val="000099"/>
                </a:solidFill>
                <a:latin typeface="TH SarabunIT๙" pitchFamily="34" charset="-34"/>
                <a:cs typeface="TH SarabunIT๙" pitchFamily="34" charset="-34"/>
              </a:rPr>
              <a:t>จากอธิบดี</a:t>
            </a:r>
            <a:r>
              <a:rPr lang="th-TH" b="1" spc="-40" dirty="0" err="1">
                <a:solidFill>
                  <a:srgbClr val="000099"/>
                </a:solidFill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b="1" spc="-40" dirty="0">
                <a:solidFill>
                  <a:srgbClr val="000099"/>
                </a:solidFill>
                <a:latin typeface="TH SarabunIT๙" pitchFamily="34" charset="-34"/>
                <a:cs typeface="TH SarabunIT๙" pitchFamily="34" charset="-34"/>
              </a:rPr>
              <a:t>รักษ์</a:t>
            </a:r>
            <a:r>
              <a:rPr lang="th-TH" b="1" dirty="0">
                <a:solidFill>
                  <a:srgbClr val="000099"/>
                </a:solidFill>
                <a:latin typeface="TH SarabunIT๙" pitchFamily="34" charset="-34"/>
                <a:cs typeface="TH SarabunIT๙" pitchFamily="34" charset="-34"/>
              </a:rPr>
              <a:t>/ผู้ว่าราชการจังหวัด</a:t>
            </a:r>
            <a:endParaRPr lang="en-US" b="1" dirty="0">
              <a:solidFill>
                <a:srgbClr val="000099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1784359" y="1881007"/>
            <a:ext cx="3241675" cy="720725"/>
            <a:chOff x="576" y="1934"/>
            <a:chExt cx="3981" cy="768"/>
          </a:xfrm>
        </p:grpSpPr>
        <p:sp>
          <p:nvSpPr>
            <p:cNvPr id="16" name="AutoShape 8"/>
            <p:cNvSpPr>
              <a:spLocks noChangeArrowheads="1"/>
            </p:cNvSpPr>
            <p:nvPr/>
          </p:nvSpPr>
          <p:spPr bwMode="gray">
            <a:xfrm>
              <a:off x="576" y="2030"/>
              <a:ext cx="3981" cy="67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5137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gray">
            <a:xfrm>
              <a:off x="576" y="1934"/>
              <a:ext cx="3981" cy="51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gray">
            <a:xfrm flipV="1">
              <a:off x="576" y="2271"/>
              <a:ext cx="3977" cy="240"/>
            </a:xfrm>
            <a:prstGeom prst="roundRect">
              <a:avLst>
                <a:gd name="adj" fmla="val 23750"/>
              </a:avLst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19" name="Rectangle 16"/>
          <p:cNvSpPr>
            <a:spLocks noChangeArrowheads="1"/>
          </p:cNvSpPr>
          <p:nvPr/>
        </p:nvSpPr>
        <p:spPr bwMode="gray">
          <a:xfrm>
            <a:off x="2417772" y="1831777"/>
            <a:ext cx="197008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th-TH" sz="27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ผู้ใช้รื้อถอนได้เอง</a:t>
            </a:r>
            <a:endParaRPr lang="en-US" sz="27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0" name="Round Diagonal Corner Rectangle 3"/>
          <p:cNvSpPr/>
          <p:nvPr/>
        </p:nvSpPr>
        <p:spPr>
          <a:xfrm>
            <a:off x="485552" y="5511819"/>
            <a:ext cx="11147648" cy="774701"/>
          </a:xfrm>
          <a:prstGeom prst="round2Diag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**</a:t>
            </a:r>
            <a:r>
              <a:rPr lang="th-TH" sz="2000" b="1" u="sng" dirty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หมายเหตุ</a:t>
            </a:r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**</a:t>
            </a:r>
            <a:r>
              <a:rPr lang="th-TH" b="1" dirty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</a:t>
            </a:r>
            <a:r>
              <a:rPr lang="th-TH" sz="2000" b="1" i="1" dirty="0">
                <a:solidFill>
                  <a:schemeClr val="accent6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อาคารที่มีคุณค่าทางประวัติศาสตร์  ศิลปกรรม  หรือสถาปัตยกรรมที่ควรอนุรักษ์ หรือมีสภาพที่ยังใช้ประโยชน์ในราชการต่อไปได้  ผู้ใช้ฯต้องตั้งกรรมการไม่น้อยกว่า 3 คนพิจารณาเหตุผลความจำเป็นก่อนรื้อถอน</a:t>
            </a:r>
          </a:p>
        </p:txBody>
      </p:sp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6808787" y="1881007"/>
            <a:ext cx="2825750" cy="720725"/>
            <a:chOff x="576" y="1008"/>
            <a:chExt cx="3981" cy="768"/>
          </a:xfrm>
        </p:grpSpPr>
        <p:sp>
          <p:nvSpPr>
            <p:cNvPr id="23" name="AutoShape 12"/>
            <p:cNvSpPr>
              <a:spLocks noChangeArrowheads="1"/>
            </p:cNvSpPr>
            <p:nvPr/>
          </p:nvSpPr>
          <p:spPr bwMode="gray">
            <a:xfrm>
              <a:off x="576" y="1104"/>
              <a:ext cx="3981" cy="67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5137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4" name="AutoShape 13"/>
            <p:cNvSpPr>
              <a:spLocks noChangeArrowheads="1"/>
            </p:cNvSpPr>
            <p:nvPr/>
          </p:nvSpPr>
          <p:spPr bwMode="gray">
            <a:xfrm>
              <a:off x="576" y="1008"/>
              <a:ext cx="3981" cy="519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5" name="AutoShape 14"/>
            <p:cNvSpPr>
              <a:spLocks noChangeArrowheads="1"/>
            </p:cNvSpPr>
            <p:nvPr/>
          </p:nvSpPr>
          <p:spPr bwMode="gray">
            <a:xfrm flipV="1">
              <a:off x="576" y="1345"/>
              <a:ext cx="3979" cy="240"/>
            </a:xfrm>
            <a:prstGeom prst="roundRect">
              <a:avLst>
                <a:gd name="adj" fmla="val 23750"/>
              </a:avLst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26" name="Rectangle 15"/>
          <p:cNvSpPr>
            <a:spLocks noChangeArrowheads="1"/>
          </p:cNvSpPr>
          <p:nvPr/>
        </p:nvSpPr>
        <p:spPr bwMode="gray">
          <a:xfrm>
            <a:off x="7254874" y="1839712"/>
            <a:ext cx="21272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th-TH" sz="2700" b="1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ผู้ใช้ต้องขออนุญาต</a:t>
            </a:r>
            <a:endParaRPr lang="en-US" sz="2700" b="1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gray">
          <a:xfrm>
            <a:off x="6346833" y="4155674"/>
            <a:ext cx="3990975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th-TH" sz="1700" i="1" u="sng" dirty="0">
                <a:solidFill>
                  <a:schemeClr val="bg2">
                    <a:lumMod val="1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เอกสารประกอบการขอรื้อถอน</a:t>
            </a:r>
          </a:p>
          <a:p>
            <a:pPr marL="177800" indent="-177800">
              <a:buFontTx/>
              <a:buChar char="-"/>
            </a:pPr>
            <a:r>
              <a:rPr lang="th-TH" sz="1700" i="1" dirty="0">
                <a:solidFill>
                  <a:schemeClr val="bg2">
                    <a:lumMod val="1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แบบแจ้งขอรื้อถอนสิ่งปลูกสร้างที่เป็นที่ราชพัสดุ  (แบบ ทบ. 3)</a:t>
            </a:r>
          </a:p>
          <a:p>
            <a:pPr marL="177800" indent="-177800">
              <a:buFontTx/>
              <a:buChar char="-"/>
            </a:pPr>
            <a:r>
              <a:rPr lang="th-TH" sz="1700" i="1" dirty="0">
                <a:solidFill>
                  <a:schemeClr val="bg2">
                    <a:lumMod val="1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สำเนาหนังสือแสดงการยินยอมหรือการอนุมัติในการรื้อถอนจากหน่วยงานต้นสังกัด</a:t>
            </a:r>
            <a:endParaRPr lang="en-US" sz="1700" i="1" dirty="0">
              <a:solidFill>
                <a:schemeClr val="bg2">
                  <a:lumMod val="1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7952" y="236576"/>
            <a:ext cx="1088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50000"/>
                  </a:schemeClr>
                </a:solidFill>
              </a:rPr>
              <a:t>หน้าที่ของผู้ใช้ที่ราชพัสดุ  -  ด้านการใช้ที่ราชพัสดุ</a:t>
            </a:r>
            <a:endParaRPr lang="th-TH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6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37953" y="797449"/>
            <a:ext cx="108877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11264900" y="6505575"/>
            <a:ext cx="838200" cy="261938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50368AA-71DE-4FB7-BEA4-B5F68A639488}" type="slidenum">
              <a:rPr lang="en-US" altLang="th-TH" sz="10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 eaLnBrk="1" hangingPunct="1"/>
              <a:t>32</a:t>
            </a:fld>
            <a:endParaRPr lang="en-US" altLang="th-TH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Rounded Rectangle 4"/>
          <p:cNvSpPr/>
          <p:nvPr/>
        </p:nvSpPr>
        <p:spPr>
          <a:xfrm>
            <a:off x="637952" y="1103337"/>
            <a:ext cx="10741248" cy="660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การดำเนินการเกี่ยวกับวัสดุที่ได้มาจากที่ราชพัสดุ</a:t>
            </a:r>
          </a:p>
        </p:txBody>
      </p:sp>
      <p:grpSp>
        <p:nvGrpSpPr>
          <p:cNvPr id="28" name="Group 11"/>
          <p:cNvGrpSpPr>
            <a:grpSpLocks/>
          </p:cNvGrpSpPr>
          <p:nvPr/>
        </p:nvGrpSpPr>
        <p:grpSpPr bwMode="auto">
          <a:xfrm>
            <a:off x="611722" y="2276475"/>
            <a:ext cx="5171016" cy="1219200"/>
            <a:chOff x="576" y="1008"/>
            <a:chExt cx="3981" cy="768"/>
          </a:xfrm>
        </p:grpSpPr>
        <p:sp>
          <p:nvSpPr>
            <p:cNvPr id="29" name="AutoShape 12"/>
            <p:cNvSpPr>
              <a:spLocks noChangeArrowheads="1"/>
            </p:cNvSpPr>
            <p:nvPr/>
          </p:nvSpPr>
          <p:spPr bwMode="gray">
            <a:xfrm>
              <a:off x="576" y="1104"/>
              <a:ext cx="3981" cy="67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5137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0" name="AutoShape 13"/>
            <p:cNvSpPr>
              <a:spLocks noChangeArrowheads="1"/>
            </p:cNvSpPr>
            <p:nvPr/>
          </p:nvSpPr>
          <p:spPr bwMode="gray">
            <a:xfrm>
              <a:off x="576" y="1008"/>
              <a:ext cx="3981" cy="519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1" name="AutoShape 14"/>
            <p:cNvSpPr>
              <a:spLocks noChangeArrowheads="1"/>
            </p:cNvSpPr>
            <p:nvPr/>
          </p:nvSpPr>
          <p:spPr bwMode="gray">
            <a:xfrm flipV="1">
              <a:off x="576" y="1344"/>
              <a:ext cx="3978" cy="240"/>
            </a:xfrm>
            <a:prstGeom prst="roundRect">
              <a:avLst>
                <a:gd name="adj" fmla="val 23750"/>
              </a:avLst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32" name="Rectangle 15"/>
          <p:cNvSpPr>
            <a:spLocks noChangeArrowheads="1"/>
          </p:cNvSpPr>
          <p:nvPr/>
        </p:nvSpPr>
        <p:spPr bwMode="gray">
          <a:xfrm>
            <a:off x="2245789" y="2278084"/>
            <a:ext cx="2601383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th-TH" sz="2800" b="1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การจำหน่าย</a:t>
            </a:r>
            <a:endParaRPr lang="en-US" sz="2800" b="1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gray">
          <a:xfrm>
            <a:off x="620188" y="2952771"/>
            <a:ext cx="5166783" cy="2563813"/>
          </a:xfrm>
          <a:prstGeom prst="roundRect">
            <a:avLst>
              <a:gd name="adj" fmla="val 29463"/>
            </a:avLst>
          </a:prstGeom>
          <a:solidFill>
            <a:schemeClr val="bg1"/>
          </a:solidFill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eaLnBrk="0" hangingPunct="0">
              <a:buFont typeface="Wingdings" pitchFamily="2" charset="2"/>
              <a:buChar char="ü"/>
              <a:defRPr/>
            </a:pPr>
            <a:r>
              <a:rPr lang="th-TH" sz="2300" b="1" dirty="0">
                <a:latin typeface="TH SarabunIT๙" pitchFamily="34" charset="-34"/>
                <a:cs typeface="TH SarabunIT๙" pitchFamily="34" charset="-34"/>
              </a:rPr>
              <a:t>ตั้งคณะกรรมการประเมินราคาวัสดุที่จะจำหน่าย</a:t>
            </a:r>
          </a:p>
          <a:p>
            <a:pPr marL="342900" indent="-342900" eaLnBrk="0" hangingPunct="0">
              <a:buFont typeface="Wingdings" pitchFamily="2" charset="2"/>
              <a:buChar char="ü"/>
              <a:defRPr/>
            </a:pPr>
            <a:r>
              <a:rPr lang="th-TH" sz="2300" b="1" dirty="0">
                <a:latin typeface="TH SarabunIT๙" pitchFamily="34" charset="-34"/>
                <a:cs typeface="TH SarabunIT๙" pitchFamily="34" charset="-34"/>
              </a:rPr>
              <a:t>ประมูลขายตามระเบียบพัสดุ</a:t>
            </a:r>
          </a:p>
          <a:p>
            <a:pPr marL="342900" indent="-342900" eaLnBrk="0" hangingPunct="0">
              <a:buFont typeface="Wingdings" pitchFamily="2" charset="2"/>
              <a:buChar char="ü"/>
              <a:defRPr/>
            </a:pPr>
            <a:r>
              <a:rPr lang="th-TH" sz="2300" b="1" dirty="0">
                <a:latin typeface="TH SarabunIT๙" pitchFamily="34" charset="-34"/>
                <a:cs typeface="TH SarabunIT๙" pitchFamily="34" charset="-34"/>
              </a:rPr>
              <a:t>นำเงินค่าขายส่งคลังเป็นรายได้</a:t>
            </a:r>
          </a:p>
          <a:p>
            <a:pPr eaLnBrk="0" hangingPunct="0">
              <a:defRPr/>
            </a:pPr>
            <a:r>
              <a:rPr lang="th-TH" sz="2300" b="1" dirty="0">
                <a:latin typeface="TH SarabunIT๙" pitchFamily="34" charset="-34"/>
                <a:cs typeface="TH SarabunIT๙" pitchFamily="34" charset="-34"/>
              </a:rPr>
              <a:t>     ของ</a:t>
            </a:r>
            <a:r>
              <a:rPr lang="th-TH" sz="2300" b="1" dirty="0" err="1"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300" b="1" dirty="0">
                <a:latin typeface="TH SarabunIT๙" pitchFamily="34" charset="-34"/>
                <a:cs typeface="TH SarabunIT๙" pitchFamily="34" charset="-34"/>
              </a:rPr>
              <a:t>รักษ์</a:t>
            </a:r>
          </a:p>
        </p:txBody>
      </p: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6191262" y="2278063"/>
            <a:ext cx="5185833" cy="1219200"/>
            <a:chOff x="576" y="1934"/>
            <a:chExt cx="3981" cy="768"/>
          </a:xfrm>
        </p:grpSpPr>
        <p:sp>
          <p:nvSpPr>
            <p:cNvPr id="35" name="AutoShape 8"/>
            <p:cNvSpPr>
              <a:spLocks noChangeArrowheads="1"/>
            </p:cNvSpPr>
            <p:nvPr/>
          </p:nvSpPr>
          <p:spPr bwMode="gray">
            <a:xfrm>
              <a:off x="576" y="2030"/>
              <a:ext cx="3981" cy="67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5137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6" name="AutoShape 9"/>
            <p:cNvSpPr>
              <a:spLocks noChangeArrowheads="1"/>
            </p:cNvSpPr>
            <p:nvPr/>
          </p:nvSpPr>
          <p:spPr bwMode="gray">
            <a:xfrm>
              <a:off x="576" y="1934"/>
              <a:ext cx="3981" cy="51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7" name="AutoShape 10"/>
            <p:cNvSpPr>
              <a:spLocks noChangeArrowheads="1"/>
            </p:cNvSpPr>
            <p:nvPr/>
          </p:nvSpPr>
          <p:spPr bwMode="gray">
            <a:xfrm flipV="1">
              <a:off x="576" y="2270"/>
              <a:ext cx="3978" cy="240"/>
            </a:xfrm>
            <a:prstGeom prst="roundRect">
              <a:avLst>
                <a:gd name="adj" fmla="val 23750"/>
              </a:avLst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38" name="Rectangle 16"/>
          <p:cNvSpPr>
            <a:spLocks noChangeArrowheads="1"/>
          </p:cNvSpPr>
          <p:nvPr/>
        </p:nvSpPr>
        <p:spPr bwMode="gray">
          <a:xfrm>
            <a:off x="6864354" y="2276475"/>
            <a:ext cx="380153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lang="th-TH" sz="2800" b="1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การนำวัสดุไปใช้ประโยชน์</a:t>
            </a:r>
            <a:endParaRPr lang="en-US" sz="2800" b="1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9" name="AutoShape 19"/>
          <p:cNvSpPr>
            <a:spLocks noChangeArrowheads="1"/>
          </p:cNvSpPr>
          <p:nvPr/>
        </p:nvSpPr>
        <p:spPr bwMode="gray">
          <a:xfrm>
            <a:off x="6197601" y="2943225"/>
            <a:ext cx="5179484" cy="2573338"/>
          </a:xfrm>
          <a:prstGeom prst="roundRect">
            <a:avLst>
              <a:gd name="adj" fmla="val 29463"/>
            </a:avLst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eaLnBrk="0" hangingPunct="0">
              <a:buFont typeface="Wingdings" pitchFamily="2" charset="2"/>
              <a:buChar char="ü"/>
              <a:defRPr/>
            </a:pPr>
            <a:r>
              <a:rPr lang="th-TH" sz="2300" b="1" dirty="0">
                <a:latin typeface="TH SarabunIT๙" pitchFamily="34" charset="-34"/>
                <a:cs typeface="TH SarabunIT๙" pitchFamily="34" charset="-34"/>
              </a:rPr>
              <a:t>ขออนุญาต</a:t>
            </a:r>
            <a:r>
              <a:rPr lang="th-TH" sz="2300" b="1" dirty="0" err="1"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300" b="1" dirty="0">
                <a:latin typeface="TH SarabunIT๙" pitchFamily="34" charset="-34"/>
                <a:cs typeface="TH SarabunIT๙" pitchFamily="34" charset="-34"/>
              </a:rPr>
              <a:t>รักษ์/</a:t>
            </a:r>
            <a:r>
              <a:rPr lang="th-TH" sz="2300" b="1" dirty="0" err="1">
                <a:latin typeface="TH SarabunIT๙" pitchFamily="34" charset="-34"/>
                <a:cs typeface="TH SarabunIT๙" pitchFamily="34" charset="-34"/>
              </a:rPr>
              <a:t>ธนา</a:t>
            </a:r>
            <a:r>
              <a:rPr lang="th-TH" sz="2300" b="1" dirty="0">
                <a:latin typeface="TH SarabunIT๙" pitchFamily="34" charset="-34"/>
                <a:cs typeface="TH SarabunIT๙" pitchFamily="34" charset="-34"/>
              </a:rPr>
              <a:t>รักษ์พื้นที่</a:t>
            </a:r>
          </a:p>
          <a:p>
            <a:pPr marL="342900" indent="-342900" eaLnBrk="0" hangingPunct="0">
              <a:buFont typeface="Wingdings" pitchFamily="2" charset="2"/>
              <a:buChar char="ü"/>
              <a:defRPr/>
            </a:pPr>
            <a:r>
              <a:rPr lang="th-TH" sz="2300" b="1" dirty="0">
                <a:latin typeface="TH SarabunIT๙" pitchFamily="34" charset="-34"/>
                <a:cs typeface="TH SarabunIT๙" pitchFamily="34" charset="-34"/>
              </a:rPr>
              <a:t>ตั้งกรรมการตรวจนับวัสดุ</a:t>
            </a:r>
          </a:p>
          <a:p>
            <a:pPr marL="342900" indent="-342900" eaLnBrk="0" hangingPunct="0">
              <a:buFont typeface="Wingdings" pitchFamily="2" charset="2"/>
              <a:buChar char="ü"/>
              <a:defRPr/>
            </a:pPr>
            <a:r>
              <a:rPr lang="th-TH" sz="2300" b="1" dirty="0">
                <a:latin typeface="TH SarabunIT๙" pitchFamily="34" charset="-34"/>
                <a:cs typeface="TH SarabunIT๙" pitchFamily="34" charset="-34"/>
              </a:rPr>
              <a:t>เหลือจากใช้ให้ประมูลขายนำรายได้</a:t>
            </a:r>
          </a:p>
          <a:p>
            <a:pPr eaLnBrk="0" hangingPunct="0">
              <a:defRPr/>
            </a:pPr>
            <a:r>
              <a:rPr lang="th-TH" sz="2300" b="1" dirty="0">
                <a:latin typeface="TH SarabunIT๙" pitchFamily="34" charset="-34"/>
                <a:cs typeface="TH SarabunIT๙" pitchFamily="34" charset="-34"/>
              </a:rPr>
              <a:t>ส่งคลังเป็นรายได้ของ</a:t>
            </a:r>
            <a:r>
              <a:rPr lang="th-TH" sz="2300" b="1" dirty="0" err="1"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300" b="1" dirty="0">
                <a:latin typeface="TH SarabunIT๙" pitchFamily="34" charset="-34"/>
                <a:cs typeface="TH SarabunIT๙" pitchFamily="34" charset="-34"/>
              </a:rPr>
              <a:t>รักษ์</a:t>
            </a:r>
          </a:p>
          <a:p>
            <a:pPr eaLnBrk="0" hangingPunct="0">
              <a:defRPr/>
            </a:pPr>
            <a:endParaRPr lang="th-TH" sz="14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0" name="Text Box 168"/>
          <p:cNvSpPr txBox="1">
            <a:spLocks noChangeArrowheads="1"/>
          </p:cNvSpPr>
          <p:nvPr/>
        </p:nvSpPr>
        <p:spPr bwMode="gray">
          <a:xfrm>
            <a:off x="1316567" y="5156200"/>
            <a:ext cx="34544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th-TH" sz="1600" b="1" i="1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*** กฎกระทรวงฯ พ.ศ. 2545 ข้อ 22</a:t>
            </a:r>
            <a:endParaRPr lang="en-US" sz="1600" b="1" i="1">
              <a:solidFill>
                <a:srgbClr val="C0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1" name="Text Box 168"/>
          <p:cNvSpPr txBox="1">
            <a:spLocks noChangeArrowheads="1"/>
          </p:cNvSpPr>
          <p:nvPr/>
        </p:nvSpPr>
        <p:spPr bwMode="gray">
          <a:xfrm>
            <a:off x="7211484" y="5154634"/>
            <a:ext cx="3454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th-TH" sz="1600" b="1" i="1">
                <a:solidFill>
                  <a:srgbClr val="C00000"/>
                </a:solidFill>
                <a:latin typeface="TH SarabunIT๙" pitchFamily="34" charset="-34"/>
                <a:cs typeface="TH SarabunIT๙" pitchFamily="34" charset="-34"/>
              </a:rPr>
              <a:t>*** กฎกระทรวงฯ พ.ศ. 2545 ข้อ 22</a:t>
            </a:r>
            <a:endParaRPr lang="en-US" sz="1600" b="1" i="1">
              <a:solidFill>
                <a:srgbClr val="C0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7952" y="236576"/>
            <a:ext cx="1088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50000"/>
                  </a:schemeClr>
                </a:solidFill>
              </a:rPr>
              <a:t>หน้าที่ของผู้ใช้ที่ราชพัสดุ  -  ด้านการใช้ที่ราชพัสดุ</a:t>
            </a:r>
            <a:endParaRPr lang="th-TH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7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37953" y="797449"/>
            <a:ext cx="108877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11264900" y="6505575"/>
            <a:ext cx="838200" cy="261938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50368AA-71DE-4FB7-BEA4-B5F68A639488}" type="slidenum">
              <a:rPr lang="en-US" altLang="th-TH" sz="10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 eaLnBrk="1" hangingPunct="1"/>
              <a:t>33</a:t>
            </a:fld>
            <a:endParaRPr lang="en-US" altLang="th-TH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Rounded Rectangle 4"/>
          <p:cNvSpPr/>
          <p:nvPr/>
        </p:nvSpPr>
        <p:spPr>
          <a:xfrm>
            <a:off x="637952" y="1103337"/>
            <a:ext cx="10741248" cy="660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การนำวัสดุที่ได้มาจากที่ราชพัสดุไปใช้ประโยชน์</a:t>
            </a:r>
          </a:p>
        </p:txBody>
      </p:sp>
      <p:grpSp>
        <p:nvGrpSpPr>
          <p:cNvPr id="20" name="กลุ่ม 1"/>
          <p:cNvGrpSpPr>
            <a:grpSpLocks/>
          </p:cNvGrpSpPr>
          <p:nvPr/>
        </p:nvGrpSpPr>
        <p:grpSpPr bwMode="auto">
          <a:xfrm>
            <a:off x="1011768" y="2103459"/>
            <a:ext cx="9781116" cy="1401761"/>
            <a:chOff x="758738" y="2026615"/>
            <a:chExt cx="7335833" cy="1402342"/>
          </a:xfrm>
        </p:grpSpPr>
        <p:sp>
          <p:nvSpPr>
            <p:cNvPr id="21" name="Rectangle 9"/>
            <p:cNvSpPr>
              <a:spLocks noChangeArrowheads="1"/>
            </p:cNvSpPr>
            <p:nvPr/>
          </p:nvSpPr>
          <p:spPr bwMode="gray">
            <a:xfrm rot="3419336">
              <a:off x="863256" y="2088852"/>
              <a:ext cx="1235587" cy="1444624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th-TH"/>
            </a:p>
          </p:txBody>
        </p:sp>
        <p:grpSp>
          <p:nvGrpSpPr>
            <p:cNvPr id="23" name="Group 10"/>
            <p:cNvGrpSpPr>
              <a:grpSpLocks/>
            </p:cNvGrpSpPr>
            <p:nvPr/>
          </p:nvGrpSpPr>
          <p:grpSpPr bwMode="auto">
            <a:xfrm>
              <a:off x="2040240" y="2417877"/>
              <a:ext cx="1944063" cy="176598"/>
              <a:chOff x="2003" y="3439"/>
              <a:chExt cx="468" cy="244"/>
            </a:xfrm>
          </p:grpSpPr>
          <p:sp>
            <p:nvSpPr>
              <p:cNvPr id="49" name="Oval 11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0" name="Rectangle 12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1" name="Oval 13"/>
              <p:cNvSpPr>
                <a:spLocks noChangeArrowheads="1"/>
              </p:cNvSpPr>
              <p:nvPr/>
            </p:nvSpPr>
            <p:spPr bwMode="gray">
              <a:xfrm>
                <a:off x="2400" y="3438"/>
                <a:ext cx="71" cy="2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52" name="Oval 14"/>
              <p:cNvSpPr>
                <a:spLocks noChangeArrowheads="1"/>
              </p:cNvSpPr>
              <p:nvPr/>
            </p:nvSpPr>
            <p:spPr bwMode="gray">
              <a:xfrm>
                <a:off x="2438" y="3517"/>
                <a:ext cx="20" cy="72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24" name="Rectangle 15"/>
            <p:cNvSpPr>
              <a:spLocks noChangeArrowheads="1"/>
            </p:cNvSpPr>
            <p:nvPr/>
          </p:nvSpPr>
          <p:spPr bwMode="gray">
            <a:xfrm rot="3419336">
              <a:off x="3638755" y="1779199"/>
              <a:ext cx="1236189" cy="173102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th-TH"/>
            </a:p>
          </p:txBody>
        </p:sp>
        <p:grpSp>
          <p:nvGrpSpPr>
            <p:cNvPr id="25" name="Group 16"/>
            <p:cNvGrpSpPr>
              <a:grpSpLocks/>
            </p:cNvGrpSpPr>
            <p:nvPr/>
          </p:nvGrpSpPr>
          <p:grpSpPr bwMode="auto">
            <a:xfrm>
              <a:off x="4877687" y="2417877"/>
              <a:ext cx="2196072" cy="176598"/>
              <a:chOff x="2003" y="3439"/>
              <a:chExt cx="468" cy="244"/>
            </a:xfrm>
          </p:grpSpPr>
          <p:sp>
            <p:nvSpPr>
              <p:cNvPr id="45" name="Oval 17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6" name="Rectangle 18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7" name="Oval 19"/>
              <p:cNvSpPr>
                <a:spLocks noChangeArrowheads="1"/>
              </p:cNvSpPr>
              <p:nvPr/>
            </p:nvSpPr>
            <p:spPr bwMode="gray">
              <a:xfrm>
                <a:off x="2400" y="3438"/>
                <a:ext cx="71" cy="23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48" name="Oval 20"/>
              <p:cNvSpPr>
                <a:spLocks noChangeArrowheads="1"/>
              </p:cNvSpPr>
              <p:nvPr/>
            </p:nvSpPr>
            <p:spPr bwMode="gray">
              <a:xfrm>
                <a:off x="2438" y="3517"/>
                <a:ext cx="20" cy="72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26" name="Rectangle 21"/>
            <p:cNvSpPr>
              <a:spLocks noChangeArrowheads="1"/>
            </p:cNvSpPr>
            <p:nvPr/>
          </p:nvSpPr>
          <p:spPr bwMode="gray">
            <a:xfrm rot="3419336">
              <a:off x="6629053" y="1971337"/>
              <a:ext cx="1235587" cy="1482724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2" name="Rectangle 28"/>
            <p:cNvSpPr>
              <a:spLocks noChangeArrowheads="1"/>
            </p:cNvSpPr>
            <p:nvPr/>
          </p:nvSpPr>
          <p:spPr bwMode="gray">
            <a:xfrm rot="19465480">
              <a:off x="961413" y="2397077"/>
              <a:ext cx="1187489" cy="831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latin typeface="TH SarabunIT๙" pitchFamily="34" charset="-34"/>
                  <a:cs typeface="TH SarabunIT๙" pitchFamily="34" charset="-34"/>
                </a:rPr>
                <a:t>ใช้ประโยชน์           ในราชการ </a:t>
              </a:r>
            </a:p>
          </p:txBody>
        </p:sp>
        <p:sp>
          <p:nvSpPr>
            <p:cNvPr id="43" name="Rectangle 28"/>
            <p:cNvSpPr>
              <a:spLocks noChangeArrowheads="1"/>
            </p:cNvSpPr>
            <p:nvPr/>
          </p:nvSpPr>
          <p:spPr bwMode="gray">
            <a:xfrm rot="19452990">
              <a:off x="3490561" y="2239379"/>
              <a:ext cx="1632594" cy="831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latin typeface="TH SarabunIT๙" pitchFamily="34" charset="-34"/>
                  <a:cs typeface="TH SarabunIT๙" pitchFamily="34" charset="-34"/>
                </a:rPr>
                <a:t>ใช้ประโยชน์ในราชการอย่างอื่น </a:t>
              </a:r>
            </a:p>
          </p:txBody>
        </p:sp>
        <p:sp>
          <p:nvSpPr>
            <p:cNvPr id="44" name="Rectangle 28"/>
            <p:cNvSpPr>
              <a:spLocks noChangeArrowheads="1"/>
            </p:cNvSpPr>
            <p:nvPr/>
          </p:nvSpPr>
          <p:spPr bwMode="gray">
            <a:xfrm rot="19465480">
              <a:off x="6516120" y="2278340"/>
              <a:ext cx="1578451" cy="769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th-TH" sz="2200" b="1" dirty="0">
                  <a:solidFill>
                    <a:srgbClr val="FFFFFF"/>
                  </a:solidFill>
                  <a:latin typeface="TH SarabunIT๙" pitchFamily="34" charset="-34"/>
                  <a:cs typeface="TH SarabunIT๙" pitchFamily="34" charset="-34"/>
                </a:rPr>
                <a:t>ใช้เพื่อสาธารณประโยชน์ /สาธารณกุศล</a:t>
              </a:r>
              <a:endParaRPr lang="en-US" sz="2200" b="1" dirty="0">
                <a:solidFill>
                  <a:srgbClr val="FFFFFF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sp>
        <p:nvSpPr>
          <p:cNvPr id="54" name="AutoShape 5"/>
          <p:cNvSpPr>
            <a:spLocks noChangeArrowheads="1"/>
          </p:cNvSpPr>
          <p:nvPr/>
        </p:nvSpPr>
        <p:spPr bwMode="auto">
          <a:xfrm>
            <a:off x="4480788" y="3990562"/>
            <a:ext cx="3263732" cy="225783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5" name="AutoShape 7"/>
          <p:cNvSpPr>
            <a:spLocks noChangeArrowheads="1"/>
          </p:cNvSpPr>
          <p:nvPr/>
        </p:nvSpPr>
        <p:spPr bwMode="auto">
          <a:xfrm>
            <a:off x="431801" y="3968298"/>
            <a:ext cx="3612978" cy="228010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6" name="Rectangle 32"/>
          <p:cNvSpPr>
            <a:spLocks noChangeArrowheads="1"/>
          </p:cNvSpPr>
          <p:nvPr/>
        </p:nvSpPr>
        <p:spPr bwMode="auto">
          <a:xfrm>
            <a:off x="463550" y="4012981"/>
            <a:ext cx="3714749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tabLst>
                <a:tab pos="265113" algn="l"/>
              </a:tabLst>
              <a:defRPr/>
            </a:pP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- ต้องขออนุญาต</a:t>
            </a:r>
            <a:r>
              <a:rPr lang="th-TH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รักษ์ / </a:t>
            </a:r>
            <a:r>
              <a:rPr lang="th-TH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ธนา</a:t>
            </a: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รักษ์พื้นที่    </a:t>
            </a:r>
          </a:p>
          <a:p>
            <a:pPr>
              <a:spcBef>
                <a:spcPts val="1200"/>
              </a:spcBef>
              <a:tabLst>
                <a:tab pos="265113" algn="l"/>
              </a:tabLst>
              <a:defRPr/>
            </a:pPr>
            <a:r>
              <a:rPr lang="th-TH" sz="2200" b="1" dirty="0">
                <a:latin typeface="TH SarabunIT๙" pitchFamily="34" charset="-34"/>
                <a:cs typeface="TH SarabunIT๙" pitchFamily="34" charset="-34"/>
              </a:rPr>
              <a:t>- นำไปใช้ประโยชน์ในราชการ 2 กรณีคือ</a:t>
            </a:r>
          </a:p>
          <a:p>
            <a:pPr marL="355600" indent="-355600">
              <a:buAutoNum type="arabicParenBoth"/>
              <a:defRPr/>
            </a:pPr>
            <a:r>
              <a:rPr lang="th-TH" sz="2200" b="1" dirty="0">
                <a:latin typeface="TH SarabunIT๙" pitchFamily="34" charset="-34"/>
                <a:cs typeface="TH SarabunIT๙" pitchFamily="34" charset="-34"/>
              </a:rPr>
              <a:t>สร้างอาคารหรือสิ่งปลูกสร้างที่ต้องนำส่งขึ้นทะเบียนที่ราชพัสดุ</a:t>
            </a:r>
          </a:p>
          <a:p>
            <a:pPr marL="355600" indent="-355600">
              <a:buAutoNum type="arabicParenBoth"/>
              <a:defRPr/>
            </a:pPr>
            <a:r>
              <a:rPr lang="th-TH" sz="2200" b="1" dirty="0">
                <a:latin typeface="TH SarabunIT๙" pitchFamily="34" charset="-34"/>
                <a:cs typeface="TH SarabunIT๙" pitchFamily="34" charset="-34"/>
              </a:rPr>
              <a:t>การจัดทำวัสดุอุปกรณ์ใช้ประโยชน์ทางราชการ</a:t>
            </a:r>
          </a:p>
          <a:p>
            <a:pPr marL="457200" indent="-457200">
              <a:buFontTx/>
              <a:buAutoNum type="arabicPeriod"/>
              <a:defRPr/>
            </a:pPr>
            <a:endParaRPr lang="th-TH" sz="2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7" name="AutoShape 5"/>
          <p:cNvSpPr>
            <a:spLocks noChangeArrowheads="1"/>
          </p:cNvSpPr>
          <p:nvPr/>
        </p:nvSpPr>
        <p:spPr bwMode="auto">
          <a:xfrm>
            <a:off x="8208045" y="3990582"/>
            <a:ext cx="3263732" cy="20915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4545652" y="4040070"/>
            <a:ext cx="3263732" cy="191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h-TH" sz="2200" b="1" dirty="0">
                <a:latin typeface="TH SarabunIT๙" pitchFamily="34" charset="-34"/>
                <a:cs typeface="TH SarabunIT๙" pitchFamily="34" charset="-34"/>
              </a:rPr>
              <a:t>- ต้องขออนุญาต</a:t>
            </a:r>
            <a:r>
              <a:rPr lang="th-TH" sz="2200" b="1" dirty="0" err="1"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200" b="1" dirty="0">
                <a:latin typeface="TH SarabunIT๙" pitchFamily="34" charset="-34"/>
                <a:cs typeface="TH SarabunIT๙" pitchFamily="34" charset="-34"/>
              </a:rPr>
              <a:t>รักษ์ / </a:t>
            </a:r>
            <a:r>
              <a:rPr lang="th-TH" sz="2200" b="1" dirty="0" err="1">
                <a:latin typeface="TH SarabunIT๙" pitchFamily="34" charset="-34"/>
                <a:cs typeface="TH SarabunIT๙" pitchFamily="34" charset="-34"/>
              </a:rPr>
              <a:t>ธนา</a:t>
            </a:r>
            <a:r>
              <a:rPr lang="th-TH" sz="2200" b="1" dirty="0">
                <a:latin typeface="TH SarabunIT๙" pitchFamily="34" charset="-34"/>
                <a:cs typeface="TH SarabunIT๙" pitchFamily="34" charset="-34"/>
              </a:rPr>
              <a:t>รักษ์พื้นที่  พร้อมชี้แจงเหตุผลความจำเป็น</a:t>
            </a:r>
          </a:p>
          <a:p>
            <a:pPr>
              <a:spcBef>
                <a:spcPts val="1000"/>
              </a:spcBef>
            </a:pPr>
            <a:r>
              <a:rPr lang="th-TH" sz="2200" b="1" dirty="0">
                <a:latin typeface="TH SarabunIT๙" pitchFamily="34" charset="-34"/>
                <a:cs typeface="TH SarabunIT๙" pitchFamily="34" charset="-34"/>
              </a:rPr>
              <a:t>- </a:t>
            </a:r>
            <a:r>
              <a:rPr lang="th-TH" sz="2200" b="1" dirty="0" err="1"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200" b="1" dirty="0">
                <a:latin typeface="TH SarabunIT๙" pitchFamily="34" charset="-34"/>
                <a:cs typeface="TH SarabunIT๙" pitchFamily="34" charset="-34"/>
              </a:rPr>
              <a:t>รักษ์จะพิจารณาอนุญาตตามความเหมาะสมโดยคำนึงถึงผลประโยชน์ที่ทางราชการจะได้รับเป็นสำคัญ</a:t>
            </a:r>
          </a:p>
        </p:txBody>
      </p:sp>
      <p:sp>
        <p:nvSpPr>
          <p:cNvPr id="59" name="Rectangle 32"/>
          <p:cNvSpPr>
            <a:spLocks noChangeArrowheads="1"/>
          </p:cNvSpPr>
          <p:nvPr/>
        </p:nvSpPr>
        <p:spPr bwMode="auto">
          <a:xfrm>
            <a:off x="8303852" y="4035330"/>
            <a:ext cx="326373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77800" indent="-177800">
              <a:buFontTx/>
              <a:buChar char="-"/>
            </a:pPr>
            <a:r>
              <a:rPr lang="th-TH" sz="2200" b="1" spc="-40" dirty="0">
                <a:latin typeface="TH SarabunIT๙" pitchFamily="34" charset="-34"/>
                <a:cs typeface="TH SarabunIT๙" pitchFamily="34" charset="-34"/>
              </a:rPr>
              <a:t>ต้องขออนุญาต</a:t>
            </a:r>
            <a:r>
              <a:rPr lang="th-TH" sz="2200" b="1" spc="-40" dirty="0" err="1"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200" b="1" spc="-40" dirty="0">
                <a:latin typeface="TH SarabunIT๙" pitchFamily="34" charset="-34"/>
                <a:cs typeface="TH SarabunIT๙" pitchFamily="34" charset="-34"/>
              </a:rPr>
              <a:t>รักษ์ / </a:t>
            </a:r>
            <a:r>
              <a:rPr lang="th-TH" sz="2200" b="1" spc="-40" dirty="0" err="1">
                <a:latin typeface="TH SarabunIT๙" pitchFamily="34" charset="-34"/>
                <a:cs typeface="TH SarabunIT๙" pitchFamily="34" charset="-34"/>
              </a:rPr>
              <a:t>ธนา</a:t>
            </a:r>
            <a:r>
              <a:rPr lang="th-TH" sz="2200" b="1" spc="-40" dirty="0">
                <a:latin typeface="TH SarabunIT๙" pitchFamily="34" charset="-34"/>
                <a:cs typeface="TH SarabunIT๙" pitchFamily="34" charset="-34"/>
              </a:rPr>
              <a:t>รักษ์</a:t>
            </a:r>
            <a:r>
              <a:rPr lang="th-TH" sz="2200" b="1" dirty="0">
                <a:latin typeface="TH SarabunIT๙" pitchFamily="34" charset="-34"/>
                <a:cs typeface="TH SarabunIT๙" pitchFamily="34" charset="-34"/>
              </a:rPr>
              <a:t>พื้นที่  โดยชี้แจงเหตุผลความจำเป็นและประโยชน์ที่สาธารณชนพึงจะได้รับ</a:t>
            </a:r>
          </a:p>
          <a:p>
            <a:endParaRPr lang="th-TH" sz="2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7952" y="236576"/>
            <a:ext cx="1088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50000"/>
                  </a:schemeClr>
                </a:solidFill>
              </a:rPr>
              <a:t>หน้าที่ของผู้ใช้ที่ราชพัสดุ  -  ด้านการใช้ที่ราชพัสดุ</a:t>
            </a:r>
            <a:endParaRPr lang="th-TH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6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37953" y="797449"/>
            <a:ext cx="108877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11264900" y="6505575"/>
            <a:ext cx="838200" cy="261938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50368AA-71DE-4FB7-BEA4-B5F68A639488}" type="slidenum">
              <a:rPr lang="en-US" altLang="th-TH" sz="10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 eaLnBrk="1" hangingPunct="1"/>
              <a:t>34</a:t>
            </a:fld>
            <a:endParaRPr lang="en-US" altLang="th-TH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Rounded Rectangle 4"/>
          <p:cNvSpPr/>
          <p:nvPr/>
        </p:nvSpPr>
        <p:spPr>
          <a:xfrm>
            <a:off x="637952" y="1103337"/>
            <a:ext cx="10741248" cy="660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การนำดินที่ได้จากการขุดลอกแหล่งน้ำในที่ราชพัสดุให้กับผู้รับจ้างเพื่อหักเป็นค่าจ้างขุด</a:t>
            </a:r>
          </a:p>
        </p:txBody>
      </p:sp>
      <p:grpSp>
        <p:nvGrpSpPr>
          <p:cNvPr id="2" name="กลุ่ม 1"/>
          <p:cNvGrpSpPr/>
          <p:nvPr/>
        </p:nvGrpSpPr>
        <p:grpSpPr>
          <a:xfrm>
            <a:off x="637962" y="2044708"/>
            <a:ext cx="10870365" cy="3288053"/>
            <a:chOff x="431800" y="2387600"/>
            <a:chExt cx="11076517" cy="2819400"/>
          </a:xfrm>
        </p:grpSpPr>
        <p:sp>
          <p:nvSpPr>
            <p:cNvPr id="30" name="AutoShape 2"/>
            <p:cNvSpPr>
              <a:spLocks noChangeArrowheads="1"/>
            </p:cNvSpPr>
            <p:nvPr/>
          </p:nvSpPr>
          <p:spPr bwMode="gray">
            <a:xfrm>
              <a:off x="431800" y="2387600"/>
              <a:ext cx="11076517" cy="2819400"/>
            </a:xfrm>
            <a:prstGeom prst="roundRect">
              <a:avLst>
                <a:gd name="adj" fmla="val 10889"/>
              </a:avLst>
            </a:prstGeom>
            <a:noFill/>
            <a:ln w="28575">
              <a:solidFill>
                <a:schemeClr val="bg2"/>
              </a:solidFill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728550" y="2695576"/>
              <a:ext cx="10560051" cy="1979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342900" indent="-342900" algn="thaiDist" eaLnBrk="1" hangingPunct="1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r>
                <a:rPr lang="th-TH" b="1" dirty="0">
                  <a:solidFill>
                    <a:srgbClr val="333333"/>
                  </a:solidFill>
                  <a:latin typeface="TH SarabunIT๙" pitchFamily="34" charset="-34"/>
                  <a:cs typeface="TH SarabunIT๙" pitchFamily="34" charset="-34"/>
                </a:rPr>
                <a:t>ต้องขออนุญาต</a:t>
              </a:r>
              <a:r>
                <a:rPr lang="th-TH" b="1" dirty="0" err="1">
                  <a:solidFill>
                    <a:srgbClr val="333333"/>
                  </a:solidFill>
                  <a:latin typeface="TH SarabunIT๙" pitchFamily="34" charset="-34"/>
                  <a:cs typeface="TH SarabunIT๙" pitchFamily="34" charset="-34"/>
                </a:rPr>
                <a:t>กรมธนา</a:t>
              </a:r>
              <a:r>
                <a:rPr lang="th-TH" b="1" dirty="0">
                  <a:solidFill>
                    <a:srgbClr val="333333"/>
                  </a:solidFill>
                  <a:latin typeface="TH SarabunIT๙" pitchFamily="34" charset="-34"/>
                  <a:cs typeface="TH SarabunIT๙" pitchFamily="34" charset="-34"/>
                </a:rPr>
                <a:t>รักษ์ / ผู้ว่าราชการจังหวัด   </a:t>
              </a:r>
            </a:p>
            <a:p>
              <a:pPr marL="342900" indent="-342900" algn="thaiDist" eaLnBrk="1" hangingPunct="1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r>
                <a:rPr lang="th-TH" b="1" dirty="0">
                  <a:solidFill>
                    <a:srgbClr val="333333"/>
                  </a:solidFill>
                  <a:latin typeface="TH SarabunIT๙" pitchFamily="34" charset="-34"/>
                  <a:cs typeface="TH SarabunIT๙" pitchFamily="34" charset="-34"/>
                </a:rPr>
                <a:t>ต้องเป็นการดำเนินการที่อยู่ในเขตทางน้ำชลประทานตาม </a:t>
              </a:r>
              <a:r>
                <a:rPr lang="th-TH" b="1" dirty="0" err="1">
                  <a:solidFill>
                    <a:srgbClr val="333333"/>
                  </a:solidFill>
                  <a:latin typeface="TH SarabunIT๙" pitchFamily="34" charset="-34"/>
                  <a:cs typeface="TH SarabunIT๙" pitchFamily="34" charset="-34"/>
                </a:rPr>
                <a:t>พรบ</a:t>
              </a:r>
              <a:r>
                <a:rPr lang="th-TH" b="1" dirty="0">
                  <a:solidFill>
                    <a:srgbClr val="333333"/>
                  </a:solidFill>
                  <a:latin typeface="TH SarabunIT๙" pitchFamily="34" charset="-34"/>
                  <a:cs typeface="TH SarabunIT๙" pitchFamily="34" charset="-34"/>
                </a:rPr>
                <a:t>.ชลประทานหลวง และเป็นการดำเนินการเพื่อป้องกัน หรือบรรเทาสาธารณภัยที่เกิดจากปัญหาภัยแล้งหรือน้ำท่วม</a:t>
              </a:r>
            </a:p>
            <a:p>
              <a:pPr marL="342900" indent="-342900" algn="thaiDist" eaLnBrk="1" hangingPunct="1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r>
                <a:rPr lang="th-TH" b="1" dirty="0">
                  <a:solidFill>
                    <a:srgbClr val="333333"/>
                  </a:solidFill>
                  <a:latin typeface="TH SarabunIT๙" pitchFamily="34" charset="-34"/>
                  <a:cs typeface="TH SarabunIT๙" pitchFamily="34" charset="-34"/>
                </a:rPr>
                <a:t>ในการดำเนินการให้แต่งตั้งคณะกรรมการเพื่อประเมินราคากรวด หิน ดิน ทราย ที่ขุดได้  แล้วนำไปหักกับค่าจ้างดำเนินการ  กรณี</a:t>
              </a:r>
              <a:r>
                <a:rPr lang="th-TH" b="1" spc="-30" dirty="0">
                  <a:solidFill>
                    <a:srgbClr val="333333"/>
                  </a:solidFill>
                  <a:latin typeface="TH SarabunIT๙" pitchFamily="34" charset="-34"/>
                  <a:cs typeface="TH SarabunIT๙" pitchFamily="34" charset="-34"/>
                </a:rPr>
                <a:t>ราคาดินมากกว่าค่าจ้าง  เอกชนต้องจ่ายเงินส่วนต่างนำส่งคลังเป็นรายได้ของ</a:t>
              </a:r>
              <a:r>
                <a:rPr lang="th-TH" b="1" spc="-30" dirty="0" err="1">
                  <a:solidFill>
                    <a:srgbClr val="333333"/>
                  </a:solidFill>
                  <a:latin typeface="TH SarabunIT๙" pitchFamily="34" charset="-34"/>
                  <a:cs typeface="TH SarabunIT๙" pitchFamily="34" charset="-34"/>
                </a:rPr>
                <a:t>กรมธนา</a:t>
              </a:r>
              <a:r>
                <a:rPr lang="th-TH" b="1" spc="-30" dirty="0">
                  <a:solidFill>
                    <a:srgbClr val="333333"/>
                  </a:solidFill>
                  <a:latin typeface="TH SarabunIT๙" pitchFamily="34" charset="-34"/>
                  <a:cs typeface="TH SarabunIT๙" pitchFamily="34" charset="-34"/>
                </a:rPr>
                <a:t>รักษ์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37952" y="236576"/>
            <a:ext cx="1088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50000"/>
                  </a:schemeClr>
                </a:solidFill>
              </a:rPr>
              <a:t>หน้าที่ของผู้ใช้ที่ราชพัสดุ  -  ด้านการใช้ที่ราชพัสดุ</a:t>
            </a:r>
            <a:endParaRPr lang="th-TH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8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37953" y="797449"/>
            <a:ext cx="108877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11264900" y="6505575"/>
            <a:ext cx="838200" cy="261938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50368AA-71DE-4FB7-BEA4-B5F68A639488}" type="slidenum">
              <a:rPr lang="en-US" altLang="th-TH" sz="10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 eaLnBrk="1" hangingPunct="1"/>
              <a:t>35</a:t>
            </a:fld>
            <a:endParaRPr lang="en-US" altLang="th-TH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3" name="กลุ่ม 2"/>
          <p:cNvGrpSpPr/>
          <p:nvPr/>
        </p:nvGrpSpPr>
        <p:grpSpPr>
          <a:xfrm>
            <a:off x="637961" y="1358921"/>
            <a:ext cx="10870365" cy="2997199"/>
            <a:chOff x="637951" y="1409701"/>
            <a:chExt cx="10870365" cy="2997199"/>
          </a:xfrm>
        </p:grpSpPr>
        <p:sp>
          <p:nvSpPr>
            <p:cNvPr id="30" name="AutoShape 2"/>
            <p:cNvSpPr>
              <a:spLocks noChangeArrowheads="1"/>
            </p:cNvSpPr>
            <p:nvPr/>
          </p:nvSpPr>
          <p:spPr bwMode="gray">
            <a:xfrm>
              <a:off x="637951" y="1409701"/>
              <a:ext cx="10870365" cy="2997199"/>
            </a:xfrm>
            <a:prstGeom prst="roundRect">
              <a:avLst>
                <a:gd name="adj" fmla="val 10889"/>
              </a:avLst>
            </a:prstGeom>
            <a:noFill/>
            <a:ln w="28575">
              <a:solidFill>
                <a:schemeClr val="bg2"/>
              </a:solidFill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929178" y="1470399"/>
              <a:ext cx="10363511" cy="2862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342900" indent="-342900" algn="thaiDist" eaLnBrk="1" hangingPunct="1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r>
                <a:rPr lang="th-TH" b="1" dirty="0">
                  <a:solidFill>
                    <a:srgbClr val="333333"/>
                  </a:solidFill>
                  <a:latin typeface="TH SarabunIT๙" pitchFamily="34" charset="-34"/>
                  <a:cs typeface="TH SarabunIT๙" pitchFamily="34" charset="-34"/>
                </a:rPr>
                <a:t>ที่ราชพัสดุที่สงวนไว้แต่ไม่ได้ใช้ประโยชน์ในทางราชการ  สามารถนำมาจัดให้เช่าหรือจัดทำสัญญาต่างตอบแทนอื่นเป็นการ</a:t>
              </a:r>
              <a:r>
                <a:rPr lang="th-TH" b="1" u="sng" dirty="0">
                  <a:solidFill>
                    <a:srgbClr val="333333"/>
                  </a:solidFill>
                  <a:latin typeface="TH SarabunIT๙" pitchFamily="34" charset="-34"/>
                  <a:cs typeface="TH SarabunIT๙" pitchFamily="34" charset="-34"/>
                </a:rPr>
                <a:t>ชั่วคราว</a:t>
              </a:r>
              <a:r>
                <a:rPr lang="th-TH" b="1" dirty="0">
                  <a:solidFill>
                    <a:srgbClr val="333333"/>
                  </a:solidFill>
                  <a:latin typeface="TH SarabunIT๙" pitchFamily="34" charset="-34"/>
                  <a:cs typeface="TH SarabunIT๙" pitchFamily="34" charset="-34"/>
                </a:rPr>
                <a:t>ได้  ใน 4 กรณี คือ</a:t>
              </a:r>
            </a:p>
            <a:p>
              <a:pPr algn="thaiDist" eaLnBrk="1" hangingPunct="1">
                <a:defRPr/>
              </a:pPr>
              <a:r>
                <a:rPr lang="th-TH" b="1" dirty="0">
                  <a:solidFill>
                    <a:srgbClr val="333333"/>
                  </a:solidFill>
                  <a:latin typeface="TH SarabunIT๙" pitchFamily="34" charset="-34"/>
                  <a:cs typeface="TH SarabunIT๙" pitchFamily="34" charset="-34"/>
                </a:rPr>
                <a:t>     (1)  การให้เช่าที่ดินเพื่ออยู่อาศัย</a:t>
              </a:r>
            </a:p>
            <a:p>
              <a:pPr algn="thaiDist" eaLnBrk="1" hangingPunct="1">
                <a:defRPr/>
              </a:pPr>
              <a:r>
                <a:rPr lang="th-TH" b="1" dirty="0">
                  <a:solidFill>
                    <a:srgbClr val="333333"/>
                  </a:solidFill>
                  <a:latin typeface="TH SarabunIT๙" pitchFamily="34" charset="-34"/>
                  <a:cs typeface="TH SarabunIT๙" pitchFamily="34" charset="-34"/>
                </a:rPr>
                <a:t>     (2)  การให้เช่าที่ดินเพื่อประกอบเกษตรกรรม</a:t>
              </a:r>
            </a:p>
            <a:p>
              <a:pPr algn="thaiDist" eaLnBrk="1" hangingPunct="1">
                <a:defRPr/>
              </a:pPr>
              <a:r>
                <a:rPr lang="th-TH" b="1" dirty="0">
                  <a:solidFill>
                    <a:srgbClr val="333333"/>
                  </a:solidFill>
                  <a:latin typeface="TH SarabunIT๙" pitchFamily="34" charset="-34"/>
                  <a:cs typeface="TH SarabunIT๙" pitchFamily="34" charset="-34"/>
                </a:rPr>
                <a:t>     (3)  การให้เช่าที่ดินเพื่อประโยชน์อย่างอื่น</a:t>
              </a:r>
            </a:p>
            <a:p>
              <a:pPr algn="thaiDist" eaLnBrk="1" hangingPunct="1">
                <a:defRPr/>
              </a:pPr>
              <a:r>
                <a:rPr lang="th-TH" b="1" dirty="0">
                  <a:solidFill>
                    <a:srgbClr val="333333"/>
                  </a:solidFill>
                  <a:latin typeface="TH SarabunIT๙" pitchFamily="34" charset="-34"/>
                  <a:cs typeface="TH SarabunIT๙" pitchFamily="34" charset="-34"/>
                </a:rPr>
                <a:t>     (4)  การให้เช่าอาคารราชพัสดุ   </a:t>
              </a:r>
            </a:p>
            <a:p>
              <a:pPr marL="342900" indent="-342900" algn="thaiDist" eaLnBrk="1" hangingPunct="1">
                <a:spcBef>
                  <a:spcPct val="50000"/>
                </a:spcBef>
                <a:buFont typeface="Wingdings" pitchFamily="2" charset="2"/>
                <a:buChar char="§"/>
                <a:defRPr/>
              </a:pPr>
              <a:r>
                <a:rPr lang="th-TH" b="1" dirty="0">
                  <a:solidFill>
                    <a:srgbClr val="333333"/>
                  </a:solidFill>
                  <a:latin typeface="TH SarabunIT๙" pitchFamily="34" charset="-34"/>
                  <a:cs typeface="TH SarabunIT๙" pitchFamily="34" charset="-34"/>
                </a:rPr>
                <a:t>ต้องขออนุญาต</a:t>
              </a:r>
              <a:r>
                <a:rPr lang="th-TH" b="1" dirty="0" err="1">
                  <a:solidFill>
                    <a:srgbClr val="333333"/>
                  </a:solidFill>
                  <a:latin typeface="TH SarabunIT๙" pitchFamily="34" charset="-34"/>
                  <a:cs typeface="TH SarabunIT๙" pitchFamily="34" charset="-34"/>
                </a:rPr>
                <a:t>กรมธนา</a:t>
              </a:r>
              <a:r>
                <a:rPr lang="th-TH" b="1" dirty="0">
                  <a:solidFill>
                    <a:srgbClr val="333333"/>
                  </a:solidFill>
                  <a:latin typeface="TH SarabunIT๙" pitchFamily="34" charset="-34"/>
                  <a:cs typeface="TH SarabunIT๙" pitchFamily="34" charset="-34"/>
                </a:rPr>
                <a:t>รักษ์  โดยผู้ใช้ที่ราชพัสดุต้องให้ความยินยอมให้ดำเนินการจัดให้เช่า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37952" y="236576"/>
            <a:ext cx="1088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50000"/>
                  </a:schemeClr>
                </a:solidFill>
              </a:rPr>
              <a:t>หน้าที่ของผู้ใช้ที่ราชพัสดุ  -  ด้านการจัดหาประโยชน์ในที่ราชพัสดุ</a:t>
            </a:r>
            <a:endParaRPr lang="th-TH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53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37953" y="797449"/>
            <a:ext cx="108877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11264900" y="6505575"/>
            <a:ext cx="838200" cy="261938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50368AA-71DE-4FB7-BEA4-B5F68A639488}" type="slidenum">
              <a:rPr lang="en-US" altLang="th-TH" sz="10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 eaLnBrk="1" hangingPunct="1"/>
              <a:t>36</a:t>
            </a:fld>
            <a:endParaRPr lang="en-US" altLang="th-TH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47453" y="977900"/>
            <a:ext cx="6626448" cy="444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§"/>
            </a:pP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เลิกใช้ประโยชน์ในที่ราชพัสดุ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47452" y="1511300"/>
            <a:ext cx="6626448" cy="2311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Bef>
                <a:spcPts val="600"/>
              </a:spcBef>
              <a:buFont typeface="Wingdings" pitchFamily="2" charset="2"/>
              <a:buChar char="§"/>
            </a:pP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ไม่ใช้ประโยชน์ตามที่ได้รับอนุญาต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§"/>
            </a:pP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ใช้ประโยชน์ไม่ครบถ้วน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§"/>
            </a:pP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ใช้แตกต่างจากที่ได้รับอนุญาต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§"/>
            </a:pP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เข้าครอบครองโดยไม่ได้รับอนุญาต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§"/>
            </a:pP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ไม่ได้ปฏิบัติตามเงื่อนไขที่กำหนด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47453" y="3911600"/>
            <a:ext cx="6626448" cy="2336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Bef>
                <a:spcPts val="600"/>
              </a:spcBef>
              <a:buFont typeface="Wingdings" pitchFamily="2" charset="2"/>
              <a:buChar char="§"/>
            </a:pP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มิได้บำรุงรักษาจนเป็นเหตุให้เกิดความเสียหาย  และไม่ดำเนินการแก้ไขโดยไม่มีเหตุผลเมื่อได้รับแจ้งจาก</a:t>
            </a:r>
            <a:r>
              <a:rPr lang="th-TH" sz="2400" b="1" dirty="0" err="1"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รักษ์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§"/>
            </a:pPr>
            <a:r>
              <a:rPr lang="th-TH" sz="2400" b="1" dirty="0" err="1"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รักษ์ตรวจสอบรายงานการใช้ที่ราชพัสดุแล้วเห็นว่ามี</a:t>
            </a:r>
            <a:r>
              <a:rPr lang="th-TH" sz="2400" b="1" dirty="0" err="1">
                <a:latin typeface="TH SarabunIT๙" pitchFamily="34" charset="-34"/>
                <a:cs typeface="TH SarabunIT๙" pitchFamily="34" charset="-34"/>
              </a:rPr>
              <a:t>ที่ว่าง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 /            ใช้ประโยชน์ไม่เหมาะสม/ไม่คุ้มค่ากับสภาพ</a:t>
            </a:r>
            <a:r>
              <a:rPr lang="th-TH" sz="2400" b="1" dirty="0" err="1">
                <a:latin typeface="TH SarabunIT๙" pitchFamily="34" charset="-34"/>
                <a:cs typeface="TH SarabunIT๙" pitchFamily="34" charset="-34"/>
              </a:rPr>
              <a:t>ทำเล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หรือ ภารกิจ  และที่ดิน</a:t>
            </a:r>
            <a:r>
              <a:rPr lang="th-TH" sz="2400" b="1" spc="-40" dirty="0">
                <a:latin typeface="TH SarabunIT๙" pitchFamily="34" charset="-34"/>
                <a:cs typeface="TH SarabunIT๙" pitchFamily="34" charset="-34"/>
              </a:rPr>
              <a:t>สามารถนำมาใช้ประโยชน์ตามนโยบายรัฐบาลและภารกิจอื่นที่เหมาะสมกว่า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162800" y="1015484"/>
            <a:ext cx="3692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th-TH" sz="2000" b="1" i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ส่งคืนภายใน 30 วันนับแต่วันที่เลิกใช้ประโยชน์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162800" y="2128391"/>
            <a:ext cx="492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•"/>
            </a:pPr>
            <a:r>
              <a:rPr lang="th-TH" sz="2000" b="1" i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ส่งคืนภายใน 30 วันนับแต่</a:t>
            </a:r>
          </a:p>
          <a:p>
            <a:pPr marL="0" lvl="1" defTabSz="1066800">
              <a:lnSpc>
                <a:spcPct val="90000"/>
              </a:lnSpc>
              <a:spcBef>
                <a:spcPct val="0"/>
              </a:spcBef>
            </a:pPr>
            <a:r>
              <a:rPr lang="th-TH" sz="2000" b="1" i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 -  นับแต่วันที่ครบกำหนด 2 ปีที่ได้รับอนุญาตให้ใช้หรือครอบครอง</a:t>
            </a:r>
          </a:p>
          <a:p>
            <a:pPr marL="0" lvl="1" defTabSz="1066800">
              <a:lnSpc>
                <a:spcPct val="90000"/>
              </a:lnSpc>
              <a:spcBef>
                <a:spcPts val="600"/>
              </a:spcBef>
            </a:pPr>
            <a:r>
              <a:rPr lang="th-TH" sz="2000" b="1" i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 -  </a:t>
            </a:r>
            <a:r>
              <a:rPr lang="th-TH" sz="2000" b="1" i="1" spc="-50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นับแต่วันที่ได้รับแจ้งจาก</a:t>
            </a:r>
            <a:r>
              <a:rPr lang="th-TH" sz="2000" b="1" i="1" spc="-50" dirty="0" err="1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000" b="1" i="1" spc="-50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รักษ์</a:t>
            </a:r>
            <a:r>
              <a:rPr lang="th-TH" sz="2000" b="1" i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ให้ส่งคืนที่ราชพัสดุ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7188200" y="4670186"/>
            <a:ext cx="4483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•"/>
            </a:pPr>
            <a:r>
              <a:rPr lang="th-TH" sz="2000" b="1" i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ส่งคืนภายใน 30 วัน</a:t>
            </a:r>
            <a:r>
              <a:rPr lang="th-TH" sz="2000" b="1" i="1" spc="-50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นับแต่วันที่ได้รับแจ้งจาก</a:t>
            </a:r>
            <a:r>
              <a:rPr lang="th-TH" sz="2000" b="1" i="1" spc="-50" dirty="0" err="1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000" b="1" i="1" spc="-50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รักษ์</a:t>
            </a:r>
            <a:r>
              <a:rPr lang="th-TH" sz="2000" b="1" i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ให้ส่งคืนที่ราชพัสดุ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952" y="236576"/>
            <a:ext cx="1088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50000"/>
                  </a:schemeClr>
                </a:solidFill>
              </a:rPr>
              <a:t>หน้าที่ของผู้ใช้ที่ราชพัสดุ  -  ด้านการส่งคืนที่ราชพัสดุ (</a:t>
            </a: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3200" b="1" dirty="0">
                <a:solidFill>
                  <a:schemeClr val="accent2">
                    <a:lumMod val="50000"/>
                  </a:schemeClr>
                </a:solidFill>
              </a:rPr>
              <a:t> กรณี)</a:t>
            </a:r>
            <a:endParaRPr lang="th-TH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5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7952" y="236576"/>
            <a:ext cx="1088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50000"/>
                  </a:schemeClr>
                </a:solidFill>
              </a:rPr>
              <a:t>ข้อพึงระวังเกี่ยวกับกรอบอำนาจหน้าที่ของผู้ใช้ที่ราชพัสดุ</a:t>
            </a:r>
            <a:endParaRPr lang="th-TH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37953" y="797449"/>
            <a:ext cx="108877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11264900" y="6505575"/>
            <a:ext cx="838200" cy="261938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50368AA-71DE-4FB7-BEA4-B5F68A639488}" type="slidenum">
              <a:rPr lang="en-US" altLang="th-TH" sz="10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 eaLnBrk="1" hangingPunct="1"/>
              <a:t>37</a:t>
            </a:fld>
            <a:endParaRPr lang="en-US" altLang="th-TH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603182"/>
              </p:ext>
            </p:extLst>
          </p:nvPr>
        </p:nvGraphicFramePr>
        <p:xfrm>
          <a:off x="457199" y="1113366"/>
          <a:ext cx="11068497" cy="4998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89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9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9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itchFamily="34" charset="-34"/>
                          <a:cs typeface="TH SarabunPSK" pitchFamily="34" charset="-34"/>
                        </a:rPr>
                        <a:t>รายการ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itchFamily="34" charset="-34"/>
                          <a:cs typeface="TH SarabunPSK" pitchFamily="34" charset="-34"/>
                        </a:rPr>
                        <a:t>อำนาจหน้าที่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ผู้ใช้ที่ราชพัสดุ</a:t>
                      </a:r>
                    </a:p>
                  </a:txBody>
                  <a:tcPr>
                    <a:solidFill>
                      <a:srgbClr val="62A3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err="1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กรมธนา</a:t>
                      </a:r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รักษ์</a:t>
                      </a:r>
                    </a:p>
                  </a:txBody>
                  <a:tcPr>
                    <a:solidFill>
                      <a:srgbClr val="62A3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การอนุญาตให้หน่วยงานอื่นเข้าใช้           ที่ราชพัสดุในความครอบครอง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</a:t>
                      </a:r>
                      <a:endParaRPr lang="th-TH" sz="24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</a:t>
                      </a:r>
                    </a:p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(โดยผู้ใช้ที่ราชพัสดุให้ความยินยอม)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AutoNum type="arabicPeriod" startAt="2"/>
                      </a:pPr>
                      <a:r>
                        <a:rPr lang="th-TH" sz="24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การจัดหาประโยชน์ในที่ราชพัสดุ</a:t>
                      </a:r>
                      <a:endParaRPr lang="th-TH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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</a:t>
                      </a:r>
                    </a:p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(โดยผู้ใช้ที่ราชพัสดุให้ความยินยอม </a:t>
                      </a:r>
                      <a:r>
                        <a:rPr lang="th-TH" sz="2000" u="sng" dirty="0"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หรือ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 ส่งคืนที่ราชพัสดุให้</a:t>
                      </a:r>
                      <a:r>
                        <a:rPr lang="th-TH" sz="2000" dirty="0" err="1"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กรมธนา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รักษ์ดำเนินการจัดให้เช่า)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AutoNum type="arabicPeriod" startAt="3"/>
                      </a:pP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การจัดสวัสดิการภายในส่วนราชการ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</a:t>
                      </a:r>
                    </a:p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(ถือเป็นการใช้ประโยชน์ในทางราชการ)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th-TH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4.    การจัดสวัสดิการในเชิงธุรกิจ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</a:t>
                      </a:r>
                    </a:p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(คณะกรรมการสวัสดิการส่วนราชการผู้ใช้พิจารณาให้จัดสวัสดิการ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 / หัวหน้าส่วนราชการขออนุญาตต่อ</a:t>
                      </a:r>
                      <a:r>
                        <a:rPr lang="th-TH" sz="2000" baseline="0" dirty="0" err="1"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กรมธนา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รักษ์)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</a:t>
                      </a:r>
                    </a:p>
                    <a:p>
                      <a:pPr algn="ctr"/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(</a:t>
                      </a:r>
                      <a:r>
                        <a:rPr lang="th-TH" sz="2000" dirty="0" err="1"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กรมธนา</a:t>
                      </a:r>
                      <a:r>
                        <a:rPr lang="th-TH" sz="2000" dirty="0"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รักษ์พิจารณาอนุญาตให้จัดสวัสดิการ          ในเชิงธุรกิจ</a:t>
                      </a:r>
                      <a:r>
                        <a:rPr lang="th-TH" sz="2000" baseline="0" dirty="0">
                          <a:latin typeface="TH SarabunPSK" pitchFamily="34" charset="-34"/>
                          <a:cs typeface="TH SarabunPSK" pitchFamily="34" charset="-34"/>
                          <a:sym typeface="Wingdings 2"/>
                        </a:rPr>
                        <a:t>)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37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7952" y="236576"/>
            <a:ext cx="1088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50000"/>
                  </a:schemeClr>
                </a:solidFill>
              </a:rPr>
              <a:t>การดำเนินการทางกฎหมายกรณีใช้แล้วเกิดความเสียหายต่อที่ราชพัสดุ</a:t>
            </a:r>
            <a:endParaRPr lang="th-TH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37953" y="797449"/>
            <a:ext cx="108877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11264900" y="6505575"/>
            <a:ext cx="838200" cy="261938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50368AA-71DE-4FB7-BEA4-B5F68A639488}" type="slidenum">
              <a:rPr lang="en-US" altLang="th-TH" sz="10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 eaLnBrk="1" hangingPunct="1"/>
              <a:t>38</a:t>
            </a:fld>
            <a:endParaRPr lang="en-US" altLang="th-TH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4277405345"/>
              </p:ext>
            </p:extLst>
          </p:nvPr>
        </p:nvGraphicFramePr>
        <p:xfrm>
          <a:off x="152400" y="1320800"/>
          <a:ext cx="6616700" cy="494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สี่เหลี่ยมผืนผ้า 11"/>
          <p:cNvSpPr/>
          <p:nvPr/>
        </p:nvSpPr>
        <p:spPr>
          <a:xfrm>
            <a:off x="6081835" y="1841498"/>
            <a:ext cx="5240673" cy="3314702"/>
          </a:xfrm>
          <a:prstGeom prst="rect">
            <a:avLst/>
          </a:prstGeom>
          <a:solidFill>
            <a:srgbClr val="FFFFCC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thaiDist">
              <a:buFont typeface="Wingdings" pitchFamily="2" charset="2"/>
              <a:buChar char="§"/>
            </a:pPr>
            <a:r>
              <a:rPr lang="th-TH" sz="2400" b="1" dirty="0" err="1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กรมธนา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รักษ์จะแจ้งข้อมูลการกระทำดังกล่าวให้หัวหน้าส่วนราชการ/หัวหน้าหน่วยงานผู้ใช้ที่ราชพัสดุ  เพื่อดำเนินการทางวินัยเกี่ยวกับการรับผิดทางแพ่ง</a:t>
            </a:r>
          </a:p>
          <a:p>
            <a:pPr marL="342900" indent="-342900" algn="thaiDist">
              <a:spcBef>
                <a:spcPts val="1800"/>
              </a:spcBef>
              <a:buFont typeface="Wingdings" pitchFamily="2" charset="2"/>
              <a:buChar char="§"/>
            </a:pP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กรณีที่ราชพัสดุตั้งอยู่ในจังหวัดอื่น  </a:t>
            </a:r>
            <a:r>
              <a:rPr lang="th-TH" sz="2400" b="1" dirty="0" err="1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กรมธนา</a:t>
            </a:r>
            <a:r>
              <a:rPr lang="th-TH" sz="24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รักษ์จะแจ้งผู้ว่าราชการจังหวัดเพื่อทราบด้วย</a:t>
            </a:r>
          </a:p>
        </p:txBody>
      </p:sp>
      <p:sp>
        <p:nvSpPr>
          <p:cNvPr id="8" name="วงรี 7"/>
          <p:cNvSpPr/>
          <p:nvPr/>
        </p:nvSpPr>
        <p:spPr>
          <a:xfrm>
            <a:off x="3771900" y="2006615"/>
            <a:ext cx="609600" cy="508003"/>
          </a:xfrm>
          <a:prstGeom prst="ellipse">
            <a:avLst/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2</a:t>
            </a:r>
            <a:endParaRPr lang="th-TH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2603500" y="2006615"/>
            <a:ext cx="609600" cy="508003"/>
          </a:xfrm>
          <a:prstGeom prst="ellipse">
            <a:avLst/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1</a:t>
            </a:r>
            <a:endParaRPr lang="th-TH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2603500" y="5232404"/>
            <a:ext cx="609600" cy="508003"/>
          </a:xfrm>
          <a:prstGeom prst="ellipse">
            <a:avLst/>
          </a:prstGeom>
          <a:solidFill>
            <a:schemeClr val="accent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3</a:t>
            </a:r>
            <a:endParaRPr lang="th-TH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1" name="วงรี 10"/>
          <p:cNvSpPr/>
          <p:nvPr/>
        </p:nvSpPr>
        <p:spPr>
          <a:xfrm>
            <a:off x="3771900" y="5257810"/>
            <a:ext cx="609600" cy="508003"/>
          </a:xfrm>
          <a:prstGeom prst="ellipse">
            <a:avLst/>
          </a:prstGeom>
          <a:solidFill>
            <a:schemeClr val="accent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4</a:t>
            </a:r>
            <a:endParaRPr lang="th-TH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37953" y="944890"/>
            <a:ext cx="584967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600" b="1" dirty="0">
                <a:solidFill>
                  <a:srgbClr val="663300"/>
                </a:solidFill>
                <a:latin typeface="TH SarabunIT๙" pitchFamily="34" charset="-34"/>
                <a:cs typeface="TH SarabunIT๙" pitchFamily="34" charset="-34"/>
              </a:rPr>
              <a:t>กรณีที่มีความเสียหาย หรือน่าจะเกิดความเสียหายแก่ที่ราชพัสดุ</a:t>
            </a:r>
          </a:p>
          <a:p>
            <a:r>
              <a:rPr lang="th-TH" sz="2600" b="1" dirty="0">
                <a:solidFill>
                  <a:srgbClr val="663300"/>
                </a:solidFill>
                <a:latin typeface="TH SarabunIT๙" pitchFamily="34" charset="-34"/>
                <a:cs typeface="TH SarabunIT๙" pitchFamily="34" charset="-34"/>
              </a:rPr>
              <a:t>ซึ่งเกิดจาก 4 กรณีคือ</a:t>
            </a:r>
            <a:endParaRPr lang="th-TH" sz="26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0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ชื่อเรื่อง 1"/>
          <p:cNvSpPr>
            <a:spLocks noGrp="1"/>
          </p:cNvSpPr>
          <p:nvPr>
            <p:ph type="ctrTitle"/>
          </p:nvPr>
        </p:nvSpPr>
        <p:spPr>
          <a:xfrm>
            <a:off x="981123" y="2204867"/>
            <a:ext cx="10363200" cy="1779695"/>
          </a:xfrm>
        </p:spPr>
        <p:txBody>
          <a:bodyPr>
            <a:noAutofit/>
          </a:bodyPr>
          <a:lstStyle/>
          <a:p>
            <a:r>
              <a:rPr lang="th-TH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การจัดหาประโยชน์ในที่ราชพัสดุ</a:t>
            </a:r>
            <a:endParaRPr lang="th-TH" sz="7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กลุ่ม 26"/>
          <p:cNvGrpSpPr>
            <a:grpSpLocks/>
          </p:cNvGrpSpPr>
          <p:nvPr/>
        </p:nvGrpSpPr>
        <p:grpSpPr bwMode="auto">
          <a:xfrm>
            <a:off x="0" y="3857628"/>
            <a:ext cx="12192000" cy="3000375"/>
            <a:chOff x="0" y="3857628"/>
            <a:chExt cx="9144000" cy="3000372"/>
          </a:xfrm>
        </p:grpSpPr>
        <p:pic>
          <p:nvPicPr>
            <p:cNvPr id="7" name="Picture 1" descr="H:\PMQA BKK 2555\future-fantasy-city-3776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78" y="3857628"/>
              <a:ext cx="5929322" cy="300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" descr="H:\PMQA BKK 2555\future-fantasy-city-3776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4929198"/>
              <a:ext cx="3929058" cy="1928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1" descr="C:\Documents and Settings\trd.4910-0321\Desktop\logoใหม่-JP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188640"/>
            <a:ext cx="1344147" cy="107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87A4-D5D7-407D-B42D-C45D36B0B1D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684439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07608" y="6459803"/>
            <a:ext cx="1312025" cy="365125"/>
          </a:xfrm>
        </p:spPr>
        <p:txBody>
          <a:bodyPr/>
          <a:lstStyle/>
          <a:p>
            <a:fld id="{CA61BD1B-E65D-4C57-8A17-B60745517586}" type="slidenum">
              <a:rPr lang="th-TH" sz="2400" smtClean="0">
                <a:latin typeface="CordiaUPC" panose="020B0304020202020204" pitchFamily="34" charset="-34"/>
                <a:cs typeface="CordiaUPC" panose="020B0304020202020204" pitchFamily="34" charset="-34"/>
              </a:rPr>
              <a:pPr/>
              <a:t>4</a:t>
            </a:fld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</a:t>
            </a:r>
          </a:p>
        </p:txBody>
      </p:sp>
      <p:sp>
        <p:nvSpPr>
          <p:cNvPr id="14" name="Rectangle 3"/>
          <p:cNvSpPr/>
          <p:nvPr/>
        </p:nvSpPr>
        <p:spPr>
          <a:xfrm>
            <a:off x="5" y="17"/>
            <a:ext cx="10876450" cy="4280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>
            <a:off x="263396" y="214025"/>
            <a:ext cx="1061306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ความเป็นมาเกี่ยวกับ พ.ร.บ. ที่ราชพัสดุ</a:t>
            </a:r>
          </a:p>
        </p:txBody>
      </p:sp>
      <p:sp>
        <p:nvSpPr>
          <p:cNvPr id="31" name="ลูกศรขวา 30"/>
          <p:cNvSpPr/>
          <p:nvPr/>
        </p:nvSpPr>
        <p:spPr>
          <a:xfrm>
            <a:off x="1094559" y="1085873"/>
            <a:ext cx="10382715" cy="5112568"/>
          </a:xfrm>
          <a:prstGeom prst="rightArrow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กลุ่ม 3"/>
          <p:cNvGrpSpPr/>
          <p:nvPr/>
        </p:nvGrpSpPr>
        <p:grpSpPr>
          <a:xfrm>
            <a:off x="262631" y="2619651"/>
            <a:ext cx="1983035" cy="2045027"/>
            <a:chOff x="348324" y="2619643"/>
            <a:chExt cx="2082187" cy="2045027"/>
          </a:xfrm>
        </p:grpSpPr>
        <p:sp>
          <p:nvSpPr>
            <p:cNvPr id="47" name="สี่เหลี่ยมผืนผ้ามุมมน 46"/>
            <p:cNvSpPr/>
            <p:nvPr/>
          </p:nvSpPr>
          <p:spPr>
            <a:xfrm>
              <a:off x="348324" y="2619643"/>
              <a:ext cx="2082187" cy="2045027"/>
            </a:xfrm>
            <a:prstGeom prst="round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สี่เหลี่ยมผืนผ้ามุมมน 5"/>
            <p:cNvSpPr/>
            <p:nvPr/>
          </p:nvSpPr>
          <p:spPr>
            <a:xfrm>
              <a:off x="449968" y="2701173"/>
              <a:ext cx="1878898" cy="1881967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4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พ.ร.บ. กรมราชพัสดุ </a:t>
              </a:r>
              <a:br>
                <a:rPr lang="th-TH" sz="24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</a:br>
              <a:r>
                <a:rPr lang="th-TH" sz="24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ร.ศ. ๑๐๙</a:t>
              </a:r>
            </a:p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4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(พ.ศ. 2434)</a:t>
              </a:r>
            </a:p>
          </p:txBody>
        </p:sp>
      </p:grpSp>
      <p:grpSp>
        <p:nvGrpSpPr>
          <p:cNvPr id="5" name="กลุ่ม 4"/>
          <p:cNvGrpSpPr/>
          <p:nvPr/>
        </p:nvGrpSpPr>
        <p:grpSpPr>
          <a:xfrm>
            <a:off x="2373393" y="2619651"/>
            <a:ext cx="2506175" cy="2045027"/>
            <a:chOff x="2796862" y="2619643"/>
            <a:chExt cx="2631484" cy="2045027"/>
          </a:xfrm>
        </p:grpSpPr>
        <p:sp>
          <p:nvSpPr>
            <p:cNvPr id="45" name="สี่เหลี่ยมผืนผ้ามุมมน 44"/>
            <p:cNvSpPr/>
            <p:nvPr/>
          </p:nvSpPr>
          <p:spPr>
            <a:xfrm>
              <a:off x="2796862" y="2619643"/>
              <a:ext cx="2631484" cy="2045027"/>
            </a:xfrm>
            <a:prstGeom prst="round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สี่เหลี่ยมผืนผ้ามุมมน 7"/>
            <p:cNvSpPr/>
            <p:nvPr/>
          </p:nvSpPr>
          <p:spPr>
            <a:xfrm>
              <a:off x="2934701" y="2719473"/>
              <a:ext cx="2397467" cy="1845367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4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พระบรมราชโองการ</a:t>
              </a:r>
              <a:br>
                <a:rPr lang="th-TH" sz="24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</a:br>
              <a:r>
                <a:rPr lang="th-TH" sz="24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ของรัชกาลที่ ๖ ร.ศ. ๑๔๐ (พ.ศ. ๒๔๖๔) </a:t>
              </a:r>
              <a:endParaRPr lang="th-TH" sz="24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grpSp>
        <p:nvGrpSpPr>
          <p:cNvPr id="6" name="กลุ่ม 5"/>
          <p:cNvGrpSpPr/>
          <p:nvPr/>
        </p:nvGrpSpPr>
        <p:grpSpPr>
          <a:xfrm>
            <a:off x="5008728" y="2619651"/>
            <a:ext cx="2856627" cy="2045027"/>
            <a:chOff x="5796201" y="2619643"/>
            <a:chExt cx="2999458" cy="2045027"/>
          </a:xfrm>
        </p:grpSpPr>
        <p:sp>
          <p:nvSpPr>
            <p:cNvPr id="43" name="สี่เหลี่ยมผืนผ้ามุมมน 42"/>
            <p:cNvSpPr/>
            <p:nvPr/>
          </p:nvSpPr>
          <p:spPr>
            <a:xfrm>
              <a:off x="5796201" y="2619643"/>
              <a:ext cx="2999458" cy="2045027"/>
            </a:xfrm>
            <a:prstGeom prst="round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สี่เหลี่ยมผืนผ้ามุมมน 9"/>
            <p:cNvSpPr/>
            <p:nvPr/>
          </p:nvSpPr>
          <p:spPr>
            <a:xfrm>
              <a:off x="5915374" y="2719473"/>
              <a:ext cx="2761113" cy="1845367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4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ระเบียบการปกครองและ</a:t>
              </a:r>
              <a:br>
                <a:rPr lang="th-TH" sz="24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</a:br>
              <a:r>
                <a:rPr lang="th-TH" sz="24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การจัดหาประโยชน์ที่ดิน</a:t>
              </a:r>
              <a:br>
                <a:rPr lang="th-TH" sz="24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</a:br>
              <a:r>
                <a:rPr lang="th-TH" sz="24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และสิ่งปลูกสร้าง พ.ศ. ๒๔๘๕</a:t>
              </a:r>
              <a:endParaRPr lang="th-TH" sz="24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grpSp>
        <p:nvGrpSpPr>
          <p:cNvPr id="8" name="กลุ่ม 7"/>
          <p:cNvGrpSpPr/>
          <p:nvPr/>
        </p:nvGrpSpPr>
        <p:grpSpPr>
          <a:xfrm>
            <a:off x="8022174" y="2619651"/>
            <a:ext cx="1838781" cy="2045027"/>
            <a:chOff x="9163514" y="2619643"/>
            <a:chExt cx="1930720" cy="2045027"/>
          </a:xfrm>
        </p:grpSpPr>
        <p:sp>
          <p:nvSpPr>
            <p:cNvPr id="41" name="สี่เหลี่ยมผืนผ้ามุมมน 40"/>
            <p:cNvSpPr/>
            <p:nvPr/>
          </p:nvSpPr>
          <p:spPr>
            <a:xfrm>
              <a:off x="9163514" y="2619643"/>
              <a:ext cx="1930720" cy="2045027"/>
            </a:xfrm>
            <a:prstGeom prst="round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สี่เหลี่ยมผืนผ้ามุมมน 11"/>
            <p:cNvSpPr/>
            <p:nvPr/>
          </p:nvSpPr>
          <p:spPr>
            <a:xfrm>
              <a:off x="9257763" y="2704062"/>
              <a:ext cx="1742220" cy="1876189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4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พ.ร.บ. ที่ราชพัสดุ                 พ.ศ. ๒๕๑๘</a:t>
              </a:r>
            </a:p>
          </p:txBody>
        </p:sp>
      </p:grpSp>
      <p:grpSp>
        <p:nvGrpSpPr>
          <p:cNvPr id="9" name="กลุ่ม 8"/>
          <p:cNvGrpSpPr/>
          <p:nvPr/>
        </p:nvGrpSpPr>
        <p:grpSpPr>
          <a:xfrm>
            <a:off x="10017774" y="2619651"/>
            <a:ext cx="1838781" cy="2045027"/>
            <a:chOff x="11462089" y="2619643"/>
            <a:chExt cx="1930720" cy="2045027"/>
          </a:xfrm>
        </p:grpSpPr>
        <p:sp>
          <p:nvSpPr>
            <p:cNvPr id="19" name="สี่เหลี่ยมผืนผ้ามุมมน 18"/>
            <p:cNvSpPr/>
            <p:nvPr/>
          </p:nvSpPr>
          <p:spPr>
            <a:xfrm>
              <a:off x="11462089" y="2619643"/>
              <a:ext cx="1930720" cy="2045027"/>
            </a:xfrm>
            <a:prstGeom prst="roundRect">
              <a:avLst/>
            </a:prstGeom>
            <a:solidFill>
              <a:schemeClr val="accent6">
                <a:lumMod val="9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สี่เหลี่ยมผืนผ้ามุมมน 11"/>
            <p:cNvSpPr/>
            <p:nvPr/>
          </p:nvSpPr>
          <p:spPr>
            <a:xfrm>
              <a:off x="11556338" y="2704062"/>
              <a:ext cx="1742220" cy="1876189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4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พ.ร.บ. ที่ราชพัสดุ                 พ.ศ. 2562</a:t>
              </a:r>
            </a:p>
          </p:txBody>
        </p:sp>
      </p:grpSp>
      <p:sp>
        <p:nvSpPr>
          <p:cNvPr id="10" name="กระจาย 2 9"/>
          <p:cNvSpPr/>
          <p:nvPr/>
        </p:nvSpPr>
        <p:spPr>
          <a:xfrm>
            <a:off x="10323792" y="2073062"/>
            <a:ext cx="1443000" cy="1000656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 rot="20147018">
            <a:off x="10527049" y="2342575"/>
            <a:ext cx="1098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!</a:t>
            </a:r>
            <a:endParaRPr lang="th-TH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11461" y="5558985"/>
            <a:ext cx="11345098" cy="767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**พระราชบัญญัติที่ราชพัสดุพ.ศ. 2562 มีผลบังคับใช้เมื่อพ้นกำหนด 120 วันนับแต่วันประกาศในราชกิจจานุเบกษาเป็นต้นไป</a:t>
            </a:r>
          </a:p>
          <a:p>
            <a:pPr algn="ctr"/>
            <a:r>
              <a:rPr lang="th-TH" sz="2400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ประกาศเมื่อวันที่ 9 มีนาคม 2562 (มีผลบังคับใช้ 6 กรกฎาคม 2562)</a:t>
            </a:r>
          </a:p>
        </p:txBody>
      </p:sp>
    </p:spTree>
    <p:extLst>
      <p:ext uri="{BB962C8B-B14F-4D97-AF65-F5344CB8AC3E}">
        <p14:creationId xmlns:p14="http://schemas.microsoft.com/office/powerpoint/2010/main" val="161084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07602" y="6459787"/>
            <a:ext cx="1312025" cy="365125"/>
          </a:xfrm>
        </p:spPr>
        <p:txBody>
          <a:bodyPr/>
          <a:lstStyle/>
          <a:p>
            <a:fld id="{CA61BD1B-E65D-4C57-8A17-B60745517586}" type="slidenum">
              <a:rPr lang="th-TH" sz="2400" smtClean="0">
                <a:latin typeface="CordiaUPC" panose="020B0304020202020204" pitchFamily="34" charset="-34"/>
                <a:cs typeface="CordiaUPC" panose="020B0304020202020204" pitchFamily="34" charset="-34"/>
              </a:rPr>
              <a:t>40</a:t>
            </a:fld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</a:t>
            </a:r>
          </a:p>
        </p:txBody>
      </p:sp>
      <p:sp>
        <p:nvSpPr>
          <p:cNvPr id="14" name="Rectangle 3"/>
          <p:cNvSpPr/>
          <p:nvPr/>
        </p:nvSpPr>
        <p:spPr>
          <a:xfrm>
            <a:off x="0" y="1"/>
            <a:ext cx="10876450" cy="4280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" name="Rectangle 9"/>
          <p:cNvSpPr/>
          <p:nvPr/>
        </p:nvSpPr>
        <p:spPr>
          <a:xfrm>
            <a:off x="781331" y="266691"/>
            <a:ext cx="1061306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วัตถุประสงค์ของที่ราชพัสดุ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4" b="89691" l="370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22" y="969869"/>
            <a:ext cx="2780723" cy="20979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69301" y="995462"/>
            <a:ext cx="914760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u="sng" dirty="0">
                <a:latin typeface="TH SarabunIT๙" pitchFamily="34" charset="-34"/>
                <a:cs typeface="TH SarabunIT๙" pitchFamily="34" charset="-34"/>
              </a:rPr>
              <a:t>วัตถุประสงค์รอง</a:t>
            </a:r>
          </a:p>
          <a:p>
            <a:pPr>
              <a:spcBef>
                <a:spcPts val="600"/>
              </a:spcBef>
            </a:pPr>
            <a:r>
              <a:rPr lang="th-TH" dirty="0">
                <a:latin typeface="TH SarabunIT๙" pitchFamily="34" charset="-34"/>
                <a:cs typeface="TH SarabunIT๙" pitchFamily="34" charset="-34"/>
              </a:rPr>
              <a:t>กรณีที่ราชพัสดุที่กระทรวง ทบวง กรม หรือองค์กรปกครองส่วนท้องถิ่นสงวนไว้แต่ยังไม่ได้ใช้ประโยชน์ในทางราชการ จะนำมาจัดหาประโยชน์โดยการจัดให้เช่าหรือโดยวิธีการจัดทำสัญญา</a:t>
            </a:r>
            <a:br>
              <a:rPr lang="th-TH" dirty="0">
                <a:latin typeface="TH SarabunIT๙" pitchFamily="34" charset="-34"/>
                <a:cs typeface="TH SarabunIT๙" pitchFamily="34" charset="-34"/>
              </a:rPr>
            </a:br>
            <a:r>
              <a:rPr lang="th-TH" dirty="0">
                <a:latin typeface="TH SarabunIT๙" pitchFamily="34" charset="-34"/>
                <a:cs typeface="TH SarabunIT๙" pitchFamily="34" charset="-34"/>
              </a:rPr>
              <a:t>ต่างตอบแทนอื่นนอกเหนือจากการจัดให้เช่าก็ได้ แต่จะต้องเป็น</a:t>
            </a:r>
            <a:r>
              <a:rPr lang="th-TH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การจัดหาประโยชน์เป็นการชั่วคราว</a:t>
            </a:r>
          </a:p>
        </p:txBody>
      </p:sp>
      <p:sp>
        <p:nvSpPr>
          <p:cNvPr id="44" name="TextBox 9"/>
          <p:cNvSpPr txBox="1">
            <a:spLocks noChangeArrowheads="1"/>
          </p:cNvSpPr>
          <p:nvPr/>
        </p:nvSpPr>
        <p:spPr bwMode="auto">
          <a:xfrm>
            <a:off x="297847" y="3233780"/>
            <a:ext cx="3416905" cy="4308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th-TH" sz="2200" b="1" dirty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อยู่อาศัย</a:t>
            </a:r>
            <a:endParaRPr lang="th-TH" altLang="th-TH" sz="2200" dirty="0">
              <a:solidFill>
                <a:prstClr val="black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45" name="TextBox 9"/>
          <p:cNvSpPr txBox="1">
            <a:spLocks noChangeArrowheads="1"/>
          </p:cNvSpPr>
          <p:nvPr/>
        </p:nvSpPr>
        <p:spPr bwMode="auto">
          <a:xfrm>
            <a:off x="297847" y="3695741"/>
            <a:ext cx="3416905" cy="769441"/>
          </a:xfrm>
          <a:prstGeom prst="rect">
            <a:avLst/>
          </a:prstGeom>
          <a:noFill/>
          <a:ln w="9525">
            <a:solidFill>
              <a:srgbClr val="FFD243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en-US" altLang="th-TH" sz="2200" b="1" dirty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3,652 </a:t>
            </a:r>
            <a:r>
              <a:rPr lang="th-TH" altLang="th-TH" sz="2200" b="1" dirty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แปลง  </a:t>
            </a:r>
            <a:r>
              <a:rPr lang="en-US" altLang="th-TH" sz="2200" b="1" dirty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19,093 </a:t>
            </a:r>
            <a:r>
              <a:rPr lang="th-TH" altLang="th-TH" sz="2200" b="1" dirty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ไร่</a:t>
            </a:r>
          </a:p>
          <a:p>
            <a:pPr algn="ctr" eaLnBrk="1" hangingPunct="1">
              <a:defRPr/>
            </a:pPr>
            <a:r>
              <a:rPr lang="en-US" altLang="th-TH" sz="2200" b="1" dirty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91,997 </a:t>
            </a:r>
            <a:r>
              <a:rPr lang="th-TH" altLang="th-TH" sz="2200" b="1" dirty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ราย</a:t>
            </a:r>
          </a:p>
        </p:txBody>
      </p:sp>
      <p:sp>
        <p:nvSpPr>
          <p:cNvPr id="46" name="TextBox 9"/>
          <p:cNvSpPr txBox="1">
            <a:spLocks noChangeArrowheads="1"/>
          </p:cNvSpPr>
          <p:nvPr/>
        </p:nvSpPr>
        <p:spPr bwMode="auto">
          <a:xfrm>
            <a:off x="3892937" y="3233780"/>
            <a:ext cx="3450167" cy="4308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th-TH" sz="2200" b="1" dirty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การเกษตร</a:t>
            </a:r>
            <a:r>
              <a:rPr lang="en-US" altLang="th-TH" sz="2200" b="1" dirty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th-TH" altLang="th-TH" sz="2200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47" name="TextBox 9"/>
          <p:cNvSpPr txBox="1">
            <a:spLocks noChangeArrowheads="1"/>
          </p:cNvSpPr>
          <p:nvPr/>
        </p:nvSpPr>
        <p:spPr bwMode="auto">
          <a:xfrm>
            <a:off x="3895960" y="3698918"/>
            <a:ext cx="3447143" cy="769441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800"/>
              </a:spcBef>
              <a:buFont typeface="Arial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  <a:cs typeface="Cordia New" pitchFamily="34" charset="-34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cs typeface="Cordia New" pitchFamily="34" charset="-34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cs typeface="Cordia New" pitchFamily="34" charset="-34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cs typeface="Cordia New" pitchFamily="34" charset="-34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cs typeface="Cordia New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th-TH" sz="2200" dirty="0">
                <a:solidFill>
                  <a:srgbClr val="000000"/>
                </a:solidFill>
                <a:latin typeface="TH Niramit AS" pitchFamily="2" charset="-34"/>
                <a:cs typeface="TH Niramit AS" pitchFamily="2" charset="-34"/>
              </a:rPr>
              <a:t>1,913 </a:t>
            </a:r>
            <a:r>
              <a:rPr lang="th-TH" altLang="th-TH" sz="2200" dirty="0">
                <a:solidFill>
                  <a:srgbClr val="000000"/>
                </a:solidFill>
                <a:latin typeface="TH Niramit AS" pitchFamily="2" charset="-34"/>
                <a:cs typeface="TH Niramit AS" pitchFamily="2" charset="-34"/>
              </a:rPr>
              <a:t>แปลง  </a:t>
            </a:r>
            <a:r>
              <a:rPr lang="en-US" altLang="th-TH" sz="2200" dirty="0">
                <a:solidFill>
                  <a:srgbClr val="000000"/>
                </a:solidFill>
                <a:latin typeface="TH Niramit AS" pitchFamily="2" charset="-34"/>
                <a:cs typeface="TH Niramit AS" pitchFamily="2" charset="-34"/>
              </a:rPr>
              <a:t>325,138 </a:t>
            </a:r>
            <a:r>
              <a:rPr lang="th-TH" altLang="th-TH" sz="2200" dirty="0">
                <a:solidFill>
                  <a:srgbClr val="000000"/>
                </a:solidFill>
                <a:latin typeface="TH Niramit AS" pitchFamily="2" charset="-34"/>
                <a:cs typeface="TH Niramit AS" pitchFamily="2" charset="-34"/>
              </a:rPr>
              <a:t>ไร่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th-TH" sz="2200" dirty="0">
                <a:solidFill>
                  <a:srgbClr val="000000"/>
                </a:solidFill>
                <a:latin typeface="TH Niramit AS" pitchFamily="2" charset="-34"/>
                <a:cs typeface="TH Niramit AS" pitchFamily="2" charset="-34"/>
              </a:rPr>
              <a:t>49,566 </a:t>
            </a:r>
            <a:r>
              <a:rPr lang="th-TH" altLang="th-TH" sz="2200" dirty="0">
                <a:solidFill>
                  <a:srgbClr val="000000"/>
                </a:solidFill>
                <a:latin typeface="TH Niramit AS" pitchFamily="2" charset="-34"/>
                <a:cs typeface="TH Niramit AS" pitchFamily="2" charset="-34"/>
              </a:rPr>
              <a:t>ราย</a:t>
            </a:r>
          </a:p>
        </p:txBody>
      </p:sp>
      <p:sp>
        <p:nvSpPr>
          <p:cNvPr id="49" name="TextBox 9"/>
          <p:cNvSpPr txBox="1">
            <a:spLocks noChangeArrowheads="1"/>
          </p:cNvSpPr>
          <p:nvPr/>
        </p:nvSpPr>
        <p:spPr bwMode="auto">
          <a:xfrm>
            <a:off x="3895960" y="5260899"/>
            <a:ext cx="3447143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800"/>
              </a:spcBef>
              <a:buFont typeface="Arial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  <a:cs typeface="Cordia New" pitchFamily="34" charset="-34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cs typeface="Cordia New" pitchFamily="34" charset="-34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cs typeface="Cordia New" pitchFamily="34" charset="-34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cs typeface="Cordia New" pitchFamily="34" charset="-34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cs typeface="Cordia New" pitchFamily="34" charset="-34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cs typeface="Cordia New" pitchFamily="34" charset="-34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cs typeface="Cordia New" pitchFamily="34" charset="-34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cs typeface="Cordia New" pitchFamily="34" charset="-34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cs typeface="Cordia New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th-TH" sz="2200" dirty="0">
                <a:solidFill>
                  <a:srgbClr val="000000"/>
                </a:solidFill>
                <a:latin typeface="TH Niramit AS" pitchFamily="2" charset="-34"/>
                <a:cs typeface="TH Niramit AS" pitchFamily="2" charset="-34"/>
              </a:rPr>
              <a:t>2,435 </a:t>
            </a:r>
            <a:r>
              <a:rPr lang="th-TH" altLang="th-TH" sz="2200" dirty="0">
                <a:solidFill>
                  <a:srgbClr val="000000"/>
                </a:solidFill>
                <a:latin typeface="TH Niramit AS" pitchFamily="2" charset="-34"/>
                <a:cs typeface="TH Niramit AS" pitchFamily="2" charset="-34"/>
              </a:rPr>
              <a:t>แปลง  </a:t>
            </a:r>
            <a:r>
              <a:rPr lang="en-US" altLang="th-TH" sz="2200" dirty="0">
                <a:solidFill>
                  <a:srgbClr val="000000"/>
                </a:solidFill>
                <a:latin typeface="TH Niramit AS" pitchFamily="2" charset="-34"/>
                <a:cs typeface="TH Niramit AS" pitchFamily="2" charset="-34"/>
              </a:rPr>
              <a:t>52,769 </a:t>
            </a:r>
            <a:r>
              <a:rPr lang="th-TH" altLang="th-TH" sz="2200" dirty="0">
                <a:solidFill>
                  <a:srgbClr val="000000"/>
                </a:solidFill>
                <a:latin typeface="TH Niramit AS" pitchFamily="2" charset="-34"/>
                <a:cs typeface="TH Niramit AS" pitchFamily="2" charset="-34"/>
              </a:rPr>
              <a:t>ไร่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th-TH" sz="2200" dirty="0">
                <a:solidFill>
                  <a:srgbClr val="000000"/>
                </a:solidFill>
                <a:latin typeface="TH Niramit AS" pitchFamily="2" charset="-34"/>
                <a:cs typeface="TH Niramit AS" pitchFamily="2" charset="-34"/>
              </a:rPr>
              <a:t>5,819 </a:t>
            </a:r>
            <a:r>
              <a:rPr lang="th-TH" altLang="th-TH" sz="2200" dirty="0">
                <a:solidFill>
                  <a:srgbClr val="000000"/>
                </a:solidFill>
                <a:latin typeface="TH Niramit AS" pitchFamily="2" charset="-34"/>
                <a:cs typeface="TH Niramit AS" pitchFamily="2" charset="-34"/>
              </a:rPr>
              <a:t>ราย</a:t>
            </a:r>
          </a:p>
        </p:txBody>
      </p:sp>
      <p:pic>
        <p:nvPicPr>
          <p:cNvPr id="51" name="Picture 2" descr="http://2.bp.blogspot.com/-BLwZ3ToY6Hk/UGwDuJBTDYI/AAAAAAAAA9w/Y5_hrcr6UFM/s400/%E0%B8%A0%E0%B8%B2%E0%B8%9E%E0%B8%99%E0%B8%B4%E0%B9%88%E0%B8%87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7560" t="5040" r="7391" b="6761"/>
          <a:stretch>
            <a:fillRect/>
          </a:stretch>
        </p:blipFill>
        <p:spPr bwMode="auto">
          <a:xfrm>
            <a:off x="7583613" y="3233780"/>
            <a:ext cx="4333292" cy="2796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9" y="3140805"/>
            <a:ext cx="730250" cy="616837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25000" y1="41525" x2="25000" y2="41525"/>
                        <a14:backgroundMark x1="28500" y1="44915" x2="28500" y2="44915"/>
                        <a14:backgroundMark x1="30500" y1="51977" x2="30500" y2="51977"/>
                        <a14:backgroundMark x1="24000" y1="36441" x2="24000" y2="36441"/>
                        <a14:backgroundMark x1="24500" y1="44633" x2="24500" y2="44633"/>
                        <a14:backgroundMark x1="31750" y1="14689" x2="31750" y2="14689"/>
                        <a14:backgroundMark x1="45250" y1="16384" x2="45250" y2="16384"/>
                        <a14:backgroundMark x1="45000" y1="17797" x2="45000" y2="17797"/>
                        <a14:backgroundMark x1="40750" y1="13842" x2="40750" y2="13842"/>
                        <a14:backgroundMark x1="74000" y1="24294" x2="74000" y2="24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2" y="3117752"/>
            <a:ext cx="749257" cy="696247"/>
          </a:xfrm>
          <a:prstGeom prst="rect">
            <a:avLst/>
          </a:prstGeom>
        </p:spPr>
      </p:pic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3895960" y="4830012"/>
            <a:ext cx="3450167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th-TH" sz="2200" b="1" dirty="0">
                <a:latin typeface="TH Niramit AS" pitchFamily="2" charset="-34"/>
                <a:cs typeface="TH Niramit AS" pitchFamily="2" charset="-34"/>
              </a:rPr>
              <a:t>อื่นๆ</a:t>
            </a:r>
            <a:endParaRPr lang="th-TH" altLang="th-TH" sz="2200" dirty="0"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364" b="98851" l="10000" r="92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520" y="4663544"/>
            <a:ext cx="633490" cy="667723"/>
          </a:xfrm>
          <a:prstGeom prst="rect">
            <a:avLst/>
          </a:prstGeom>
        </p:spPr>
      </p:pic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297847" y="4798937"/>
            <a:ext cx="3416905" cy="4308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th-TH" sz="2200" b="1" dirty="0">
                <a:solidFill>
                  <a:prstClr val="black"/>
                </a:solidFill>
                <a:latin typeface="TH Niramit AS" pitchFamily="2" charset="-34"/>
                <a:cs typeface="TH Niramit AS" pitchFamily="2" charset="-34"/>
              </a:rPr>
              <a:t>อาคารราชพัสดุ</a:t>
            </a:r>
            <a:endParaRPr lang="th-TH" altLang="th-TH" sz="2200" dirty="0">
              <a:solidFill>
                <a:prstClr val="black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297847" y="5260898"/>
            <a:ext cx="3416905" cy="769441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ctr">
              <a:defRPr/>
            </a:pPr>
            <a:r>
              <a:rPr lang="en-US" altLang="th-TH" sz="2200" b="1" dirty="0">
                <a:latin typeface="TH Niramit AS" pitchFamily="2" charset="-34"/>
                <a:cs typeface="TH Niramit AS" pitchFamily="2" charset="-34"/>
              </a:rPr>
              <a:t>26,888 </a:t>
            </a:r>
            <a:r>
              <a:rPr lang="th-TH" altLang="th-TH" sz="2200" b="1" dirty="0">
                <a:latin typeface="TH Niramit AS" pitchFamily="2" charset="-34"/>
                <a:cs typeface="TH Niramit AS" pitchFamily="2" charset="-34"/>
              </a:rPr>
              <a:t>หลัง </a:t>
            </a:r>
          </a:p>
          <a:p>
            <a:pPr algn="ctr">
              <a:defRPr/>
            </a:pPr>
            <a:r>
              <a:rPr lang="en-US" altLang="th-TH" sz="2200" b="1" dirty="0">
                <a:latin typeface="TH Niramit AS" pitchFamily="2" charset="-34"/>
                <a:cs typeface="TH Niramit AS" pitchFamily="2" charset="-34"/>
              </a:rPr>
              <a:t>20,776 </a:t>
            </a:r>
            <a:r>
              <a:rPr lang="th-TH" altLang="th-TH" sz="2200" b="1" dirty="0">
                <a:latin typeface="TH Niramit AS" pitchFamily="2" charset="-34"/>
                <a:cs typeface="TH Niramit AS" pitchFamily="2" charset="-34"/>
              </a:rPr>
              <a:t>ราย</a:t>
            </a:r>
            <a:endParaRPr lang="th-TH" altLang="th-TH" sz="2200" dirty="0"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24" name="รูปภาพ 2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5355" l="16450" r="100000">
                        <a14:foregroundMark x1="25733" y1="33985" x2="25733" y2="33985"/>
                        <a14:foregroundMark x1="25896" y1="31785" x2="25896" y2="31785"/>
                        <a14:foregroundMark x1="30456" y1="87531" x2="30456" y2="87531"/>
                        <a14:foregroundMark x1="26873" y1="88020" x2="26873" y2="88020"/>
                        <a14:foregroundMark x1="35342" y1="88020" x2="35342" y2="88020"/>
                        <a14:foregroundMark x1="44788" y1="88020" x2="44788" y2="88020"/>
                        <a14:foregroundMark x1="49349" y1="88753" x2="49349" y2="88753"/>
                        <a14:foregroundMark x1="55375" y1="88264" x2="55375" y2="88264"/>
                        <a14:foregroundMark x1="61889" y1="86308" x2="61889" y2="86308"/>
                        <a14:foregroundMark x1="68078" y1="82152" x2="68078" y2="82152"/>
                        <a14:foregroundMark x1="68730" y1="83130" x2="68730" y2="83130"/>
                        <a14:foregroundMark x1="70358" y1="85330" x2="70358" y2="85330"/>
                        <a14:foregroundMark x1="75081" y1="86797" x2="75570" y2="86797"/>
                        <a14:foregroundMark x1="80130" y1="86797" x2="80130" y2="86797"/>
                        <a14:foregroundMark x1="71498" y1="88998" x2="71498" y2="88998"/>
                        <a14:foregroundMark x1="65798" y1="89487" x2="65798" y2="89487"/>
                        <a14:foregroundMark x1="65635" y1="88264" x2="65635" y2="88264"/>
                        <a14:foregroundMark x1="67752" y1="87286" x2="67752" y2="87286"/>
                        <a14:foregroundMark x1="39577" y1="89242" x2="39577" y2="89242"/>
                        <a14:foregroundMark x1="39577" y1="92665" x2="39577" y2="92665"/>
                        <a14:foregroundMark x1="37785" y1="91443" x2="37785" y2="91443"/>
                        <a14:foregroundMark x1="49349" y1="95355" x2="49349" y2="95355"/>
                        <a14:foregroundMark x1="25733" y1="90709" x2="25733" y2="90709"/>
                        <a14:foregroundMark x1="16938" y1="87775" x2="16938" y2="87775"/>
                        <a14:foregroundMark x1="96743" y1="30562" x2="96743" y2="30562"/>
                        <a14:foregroundMark x1="86971" y1="88264" x2="86971" y2="88264"/>
                        <a14:foregroundMark x1="92671" y1="90465" x2="92671" y2="90465"/>
                        <a14:foregroundMark x1="88436" y1="89976" x2="88436" y2="89976"/>
                        <a14:foregroundMark x1="91042" y1="93154" x2="91042" y2="93154"/>
                        <a14:backgroundMark x1="51792" y1="5623" x2="51792" y2="5623"/>
                        <a14:backgroundMark x1="86645" y1="9046" x2="86645" y2="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67" b="9710"/>
          <a:stretch/>
        </p:blipFill>
        <p:spPr>
          <a:xfrm>
            <a:off x="240234" y="4670722"/>
            <a:ext cx="718426" cy="59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1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สี่เหลี่ยมผืนผ้ามุมมน 35"/>
          <p:cNvSpPr/>
          <p:nvPr/>
        </p:nvSpPr>
        <p:spPr>
          <a:xfrm>
            <a:off x="381001" y="4222036"/>
            <a:ext cx="5706861" cy="426735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381000" y="1334458"/>
            <a:ext cx="5706861" cy="426735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07603" y="6459789"/>
            <a:ext cx="1312025" cy="365125"/>
          </a:xfrm>
        </p:spPr>
        <p:txBody>
          <a:bodyPr/>
          <a:lstStyle/>
          <a:p>
            <a:fld id="{CA61BD1B-E65D-4C57-8A17-B60745517586}" type="slidenum">
              <a:rPr lang="th-TH" sz="2400" smtClean="0">
                <a:latin typeface="CordiaUPC" panose="020B0304020202020204" pitchFamily="34" charset="-34"/>
                <a:cs typeface="CordiaUPC" panose="020B0304020202020204" pitchFamily="34" charset="-34"/>
              </a:rPr>
              <a:pPr/>
              <a:t>41</a:t>
            </a:fld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</a:t>
            </a:r>
          </a:p>
        </p:txBody>
      </p:sp>
      <p:sp>
        <p:nvSpPr>
          <p:cNvPr id="14" name="Rectangle 3"/>
          <p:cNvSpPr/>
          <p:nvPr/>
        </p:nvSpPr>
        <p:spPr>
          <a:xfrm>
            <a:off x="1" y="3"/>
            <a:ext cx="10876450" cy="4280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>
            <a:off x="781332" y="266693"/>
            <a:ext cx="1061306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กฎหมายที่ราชพัสดุ กรณีการจัดหาประโยชน์ในที่ราชพัสดุ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8213" y="1334458"/>
            <a:ext cx="5706861" cy="421653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การนำที่ราชพัสดุมาจัดหาประโยชน์</a:t>
            </a:r>
            <a:r>
              <a:rPr lang="en-US" sz="24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:</a:t>
            </a:r>
            <a:endParaRPr lang="th-TH" sz="2400" b="1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endParaRPr lang="th-TH" sz="800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4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- ต้องเป็นที่ซึ่งไม่ได้ใช้ประโยชน์ในทางราชการหรือไม่ได้สงวนไว้ใช้ประโยชน์ในทางราชการ</a:t>
            </a:r>
          </a:p>
          <a:p>
            <a:r>
              <a:rPr lang="th-TH" sz="24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- ต้องเป็นไปเพื่อให้เกิดประโยชน์แก่ทางราชการ และกระทำได้โดยเพื่อการสนับสนุนภารกิจของส่วนราชการหรือหน่วยงานของรัฐ หรือเพื่อการสาธารณกุศล สงเคราะห์ข้าราชการ หรือสวัสดิการข้าราชการ</a:t>
            </a:r>
          </a:p>
          <a:p>
            <a:r>
              <a:rPr lang="th-TH" sz="24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- ดำเนินการได้ โดยวิธีการเช่า การจัดทำสัญญาต่างตอบแทนอื่น</a:t>
            </a:r>
          </a:p>
          <a:p>
            <a:endParaRPr lang="th-TH" sz="1200" b="1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4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   อำนาจในการจัดให้เช่า การใช้สิทธิตามสัญญา บอกเลิก</a:t>
            </a:r>
            <a:r>
              <a:rPr lang="en-US" sz="24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:</a:t>
            </a:r>
          </a:p>
          <a:p>
            <a:endParaRPr lang="th-TH" sz="800" b="1" dirty="0">
              <a:solidFill>
                <a:prstClr val="black"/>
              </a:solidFill>
              <a:latin typeface="TH SarabunIT๙" pitchFamily="34" charset="-34"/>
              <a:cs typeface="TH SarabunIT๙" pitchFamily="34" charset="-34"/>
            </a:endParaRPr>
          </a:p>
          <a:p>
            <a:r>
              <a:rPr lang="th-TH" sz="24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- เป็นของอธิบดี โดยอธิบดีจะมอบให้ผู้ว่าราชการจังหวัด </a:t>
            </a:r>
            <a:r>
              <a:rPr lang="th-TH" sz="2400" dirty="0" err="1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ธนา</a:t>
            </a:r>
            <a:r>
              <a:rPr lang="th-TH" sz="24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รักษ์พื้นที่ </a:t>
            </a:r>
          </a:p>
          <a:p>
            <a:r>
              <a:rPr lang="th-TH" sz="24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หรือผู้ใช้เป็นผู้ดำเนินการแทนก็ได้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2" y="4241083"/>
            <a:ext cx="359257" cy="377220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94" y="1334456"/>
            <a:ext cx="410013" cy="430512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0000" l="2417" r="98333">
                        <a14:foregroundMark x1="6333" y1="40000" x2="6333" y2="40000"/>
                        <a14:foregroundMark x1="6167" y1="39111" x2="6167" y2="39111"/>
                        <a14:foregroundMark x1="6333" y1="42889" x2="6333" y2="42889"/>
                        <a14:foregroundMark x1="5917" y1="42000" x2="5917" y2="42000"/>
                        <a14:foregroundMark x1="6250" y1="45778" x2="6250" y2="45778"/>
                        <a14:foregroundMark x1="6000" y1="49111" x2="6000" y2="49111"/>
                        <a14:foregroundMark x1="6333" y1="47778" x2="6333" y2="47778"/>
                        <a14:foregroundMark x1="6167" y1="51111" x2="6167" y2="51111"/>
                        <a14:foregroundMark x1="6083" y1="53778" x2="6083" y2="53778"/>
                        <a14:foregroundMark x1="6167" y1="56444" x2="6167" y2="56444"/>
                        <a14:foregroundMark x1="6000" y1="59111" x2="6000" y2="59111"/>
                        <a14:foregroundMark x1="32667" y1="67556" x2="32667" y2="67556"/>
                        <a14:foregroundMark x1="34417" y1="56444" x2="34417" y2="56444"/>
                        <a14:foregroundMark x1="6083" y1="61556" x2="6083" y2="61556"/>
                        <a14:foregroundMark x1="6750" y1="62222" x2="6750" y2="62222"/>
                        <a14:foregroundMark x1="52000" y1="41111" x2="52000" y2="41111"/>
                        <a14:foregroundMark x1="51750" y1="67111" x2="51750" y2="67111"/>
                        <a14:foregroundMark x1="51667" y1="71111" x2="51667" y2="71111"/>
                        <a14:foregroundMark x1="41667" y1="66667" x2="41667" y2="66667"/>
                        <a14:foregroundMark x1="62917" y1="69778" x2="62917" y2="69778"/>
                        <a14:foregroundMark x1="73750" y1="39556" x2="73750" y2="39556"/>
                        <a14:foregroundMark x1="75333" y1="68000" x2="75333" y2="68000"/>
                        <a14:foregroundMark x1="75167" y1="74667" x2="75167" y2="74667"/>
                        <a14:foregroundMark x1="89417" y1="51778" x2="89417" y2="51778"/>
                        <a14:foregroundMark x1="93917" y1="72667" x2="93917" y2="72667"/>
                        <a14:foregroundMark x1="91083" y1="70222" x2="91083" y2="70222"/>
                        <a14:foregroundMark x1="90583" y1="67778" x2="90583" y2="67778"/>
                        <a14:foregroundMark x1="92167" y1="67778" x2="92167" y2="67778"/>
                        <a14:foregroundMark x1="3583" y1="67556" x2="3583" y2="67556"/>
                        <a14:foregroundMark x1="3667" y1="64222" x2="3667" y2="64222"/>
                        <a14:foregroundMark x1="3750" y1="66667" x2="3750" y2="66667"/>
                        <a14:foregroundMark x1="93750" y1="64667" x2="93750" y2="64667"/>
                        <a14:foregroundMark x1="94750" y1="64667" x2="94750" y2="64667"/>
                        <a14:foregroundMark x1="95750" y1="65111" x2="95750" y2="65111"/>
                        <a14:foregroundMark x1="92500" y1="63556" x2="92500" y2="63556"/>
                        <a14:foregroundMark x1="8000" y1="67556" x2="8000" y2="67556"/>
                        <a14:backgroundMark x1="3417" y1="44667" x2="3417" y2="44667"/>
                        <a14:backgroundMark x1="4083" y1="40667" x2="4083" y2="40667"/>
                        <a14:backgroundMark x1="4417" y1="51556" x2="4417" y2="51556"/>
                        <a14:backgroundMark x1="7667" y1="56667" x2="7667" y2="56667"/>
                        <a14:backgroundMark x1="98667" y1="73556" x2="98667" y2="7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63" y="3860800"/>
            <a:ext cx="6158473" cy="2657630"/>
          </a:xfrm>
          <a:prstGeom prst="rect">
            <a:avLst/>
          </a:prstGeom>
        </p:spPr>
      </p:pic>
      <p:grpSp>
        <p:nvGrpSpPr>
          <p:cNvPr id="3" name="กลุ่ม 2"/>
          <p:cNvGrpSpPr/>
          <p:nvPr/>
        </p:nvGrpSpPr>
        <p:grpSpPr>
          <a:xfrm>
            <a:off x="6211870" y="1329569"/>
            <a:ext cx="5937670" cy="2800767"/>
            <a:chOff x="6505574" y="2275042"/>
            <a:chExt cx="6234553" cy="2800767"/>
          </a:xfrm>
        </p:grpSpPr>
        <p:sp>
          <p:nvSpPr>
            <p:cNvPr id="37" name="สี่เหลี่ยมผืนผ้ามุมมน 36"/>
            <p:cNvSpPr/>
            <p:nvPr/>
          </p:nvSpPr>
          <p:spPr>
            <a:xfrm>
              <a:off x="6505574" y="2280255"/>
              <a:ext cx="5992204" cy="42673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539352" y="2275042"/>
              <a:ext cx="6200775" cy="280076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       การจัดหาประโยชน์จะต้องคำนึงถึง</a:t>
              </a:r>
            </a:p>
            <a:p>
              <a:endParaRPr lang="th-TH" sz="8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endParaRPr>
            </a:p>
            <a:p>
              <a:r>
                <a:rPr lang="th-TH" sz="240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- วัตถุประสงค์ในการจัดหาประโยชน์</a:t>
              </a:r>
            </a:p>
            <a:p>
              <a:r>
                <a:rPr lang="th-TH" sz="240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- สภาพและที่ตั้งของที่ราชพัสดุ</a:t>
              </a:r>
            </a:p>
            <a:p>
              <a:r>
                <a:rPr lang="th-TH" sz="240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- อัตราค่าเช่าตามปกติในท้องตลาด</a:t>
              </a:r>
            </a:p>
            <a:p>
              <a:r>
                <a:rPr lang="th-TH" sz="240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- ผลประโยชน์ตอบแทนอื่นนอกเหนือจากค่าเช่าที่ได้รับ</a:t>
              </a:r>
            </a:p>
            <a:p>
              <a:r>
                <a:rPr lang="th-TH" sz="240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- มูลค่าอสังหาริมทรัพย์บนที่ดินที่ตกเป็นของกระทรวงการคลัง</a:t>
              </a:r>
            </a:p>
            <a:p>
              <a:endParaRPr lang="th-TH" sz="24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7927" y="2334082"/>
              <a:ext cx="485429" cy="332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065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07603" y="6459789"/>
            <a:ext cx="1312025" cy="365125"/>
          </a:xfrm>
        </p:spPr>
        <p:txBody>
          <a:bodyPr/>
          <a:lstStyle/>
          <a:p>
            <a:fld id="{CA61BD1B-E65D-4C57-8A17-B60745517586}" type="slidenum">
              <a:rPr lang="th-TH" sz="2400" smtClean="0">
                <a:latin typeface="CordiaUPC" panose="020B0304020202020204" pitchFamily="34" charset="-34"/>
                <a:cs typeface="CordiaUPC" panose="020B0304020202020204" pitchFamily="34" charset="-34"/>
              </a:rPr>
              <a:pPr/>
              <a:t>42</a:t>
            </a:fld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</a:t>
            </a:r>
          </a:p>
        </p:txBody>
      </p:sp>
      <p:sp>
        <p:nvSpPr>
          <p:cNvPr id="14" name="Rectangle 3"/>
          <p:cNvSpPr/>
          <p:nvPr/>
        </p:nvSpPr>
        <p:spPr>
          <a:xfrm>
            <a:off x="1" y="3"/>
            <a:ext cx="10876450" cy="4280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>
            <a:off x="781332" y="266693"/>
            <a:ext cx="1061306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การจัดหาประโยชน์ในที่ราชพัสดุ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40202" y="936250"/>
            <a:ext cx="3663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2. การจัดทำสัญญาต่างตอบแทนอื่นๆ นอกเหนือจากการจัดให้เช่า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86331" y="936247"/>
            <a:ext cx="1885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1. การจัดให้เช่า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8258" y="2197850"/>
            <a:ext cx="1849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เพื่ออยู่อาศัย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572001" y="2197849"/>
            <a:ext cx="2519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เพื่อประกอบการเกษตร</a:t>
            </a: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4979583" y="3785487"/>
            <a:ext cx="1704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อาคารราชพัสดุ</a:t>
            </a: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323223" y="3785487"/>
            <a:ext cx="22394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เพื่อประโยชน์อย่างอื่น</a:t>
            </a: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039981" y="5186985"/>
            <a:ext cx="3178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เพื่อปลูกสร้างอาคาร</a:t>
            </a:r>
            <a:br>
              <a:rPr lang="th-TH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ยกกรรมสิทธิ์ให้กระทรวงการคลัง</a:t>
            </a:r>
          </a:p>
        </p:txBody>
      </p:sp>
      <p:sp>
        <p:nvSpPr>
          <p:cNvPr id="3" name="ลูกศรลง 2"/>
          <p:cNvSpPr/>
          <p:nvPr/>
        </p:nvSpPr>
        <p:spPr>
          <a:xfrm>
            <a:off x="3534210" y="1522081"/>
            <a:ext cx="189907" cy="28403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4" name="ลูกศรซ้าย-ขวา 3"/>
          <p:cNvSpPr/>
          <p:nvPr/>
        </p:nvSpPr>
        <p:spPr>
          <a:xfrm>
            <a:off x="2562677" y="1997649"/>
            <a:ext cx="2090966" cy="1929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18" name="ลูกศรซ้าย-ขวา 17"/>
          <p:cNvSpPr/>
          <p:nvPr/>
        </p:nvSpPr>
        <p:spPr>
          <a:xfrm>
            <a:off x="2583682" y="3516362"/>
            <a:ext cx="2090966" cy="1929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81" y="1525064"/>
            <a:ext cx="837339" cy="707295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25000" y1="41525" x2="25000" y2="41525"/>
                        <a14:backgroundMark x1="28500" y1="44915" x2="28500" y2="44915"/>
                        <a14:backgroundMark x1="30500" y1="51977" x2="30500" y2="51977"/>
                        <a14:backgroundMark x1="24000" y1="36441" x2="24000" y2="36441"/>
                        <a14:backgroundMark x1="24500" y1="44633" x2="24500" y2="44633"/>
                        <a14:backgroundMark x1="31750" y1="14689" x2="31750" y2="14689"/>
                        <a14:backgroundMark x1="45250" y1="16384" x2="45250" y2="16384"/>
                        <a14:backgroundMark x1="45000" y1="17797" x2="45000" y2="17797"/>
                        <a14:backgroundMark x1="40750" y1="13842" x2="40750" y2="13842"/>
                        <a14:backgroundMark x1="74000" y1="24294" x2="74000" y2="24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61" y="1452803"/>
            <a:ext cx="856605" cy="796000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64" b="98851" l="10000" r="92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14" y="3104505"/>
            <a:ext cx="646070" cy="680982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95" b="100000" l="0" r="100000">
                        <a14:foregroundMark x1="14531" y1="41791" x2="14531" y2="41791"/>
                        <a14:foregroundMark x1="15313" y1="46269" x2="15313" y2="46269"/>
                        <a14:foregroundMark x1="10625" y1="55224" x2="10625" y2="55224"/>
                        <a14:foregroundMark x1="15781" y1="55864" x2="15781" y2="55864"/>
                        <a14:foregroundMark x1="18594" y1="50320" x2="18594" y2="50320"/>
                        <a14:foregroundMark x1="18594" y1="54584" x2="18594" y2="54584"/>
                        <a14:foregroundMark x1="11719" y1="55437" x2="11719" y2="55437"/>
                        <a14:foregroundMark x1="13750" y1="46695" x2="13750" y2="46695"/>
                        <a14:foregroundMark x1="19375" y1="45629" x2="19375" y2="45629"/>
                        <a14:foregroundMark x1="30938" y1="47122" x2="30938" y2="47122"/>
                        <a14:foregroundMark x1="30625" y1="40512" x2="30625" y2="40512"/>
                        <a14:foregroundMark x1="33906" y1="46482" x2="33906" y2="46482"/>
                        <a14:foregroundMark x1="47656" y1="47122" x2="47656" y2="47122"/>
                        <a14:foregroundMark x1="47813" y1="40299" x2="47813" y2="40299"/>
                        <a14:foregroundMark x1="53125" y1="40299" x2="53125" y2="40299"/>
                        <a14:foregroundMark x1="52656" y1="47122" x2="52656" y2="47122"/>
                        <a14:foregroundMark x1="33750" y1="43284" x2="33750" y2="43284"/>
                        <a14:foregroundMark x1="35625" y1="43497" x2="35625" y2="43497"/>
                        <a14:foregroundMark x1="35781" y1="46055" x2="35781" y2="46055"/>
                        <a14:foregroundMark x1="36094" y1="55224" x2="36094" y2="55224"/>
                        <a14:foregroundMark x1="33906" y1="55224" x2="33906" y2="55224"/>
                        <a14:foregroundMark x1="31563" y1="55224" x2="31563" y2="55224"/>
                        <a14:foregroundMark x1="19531" y1="43923" x2="19531" y2="43923"/>
                        <a14:foregroundMark x1="18125" y1="43710" x2="18125" y2="43710"/>
                        <a14:foregroundMark x1="20000" y1="56930" x2="20000" y2="56930"/>
                        <a14:foregroundMark x1="19688" y1="55011" x2="19688" y2="55011"/>
                        <a14:foregroundMark x1="19219" y1="58209" x2="19219" y2="58209"/>
                        <a14:foregroundMark x1="49063" y1="56716" x2="49063" y2="56716"/>
                        <a14:foregroundMark x1="52031" y1="56077" x2="52031" y2="56077"/>
                        <a14:foregroundMark x1="56094" y1="56290" x2="56094" y2="56290"/>
                        <a14:foregroundMark x1="54844" y1="49254" x2="54844" y2="49254"/>
                        <a14:foregroundMark x1="53281" y1="42644" x2="53281" y2="42644"/>
                        <a14:foregroundMark x1="56094" y1="42857" x2="56094" y2="42857"/>
                        <a14:foregroundMark x1="58750" y1="57356" x2="58750" y2="57356"/>
                        <a14:foregroundMark x1="57500" y1="59701" x2="57500" y2="59701"/>
                        <a14:foregroundMark x1="59219" y1="73134" x2="59219" y2="73134"/>
                        <a14:foregroundMark x1="55625" y1="72281" x2="55625" y2="72281"/>
                        <a14:foregroundMark x1="53281" y1="72495" x2="53281" y2="72495"/>
                        <a14:foregroundMark x1="47813" y1="72708" x2="47813" y2="72708"/>
                        <a14:foregroundMark x1="53750" y1="68017" x2="53750" y2="68017"/>
                        <a14:foregroundMark x1="56406" y1="68017" x2="56406" y2="68017"/>
                        <a14:foregroundMark x1="52344" y1="68017" x2="52344" y2="68017"/>
                        <a14:foregroundMark x1="53594" y1="71642" x2="53594" y2="71642"/>
                        <a14:foregroundMark x1="53594" y1="76333" x2="53594" y2="76333"/>
                        <a14:foregroundMark x1="53750" y1="80810" x2="53750" y2="80810"/>
                        <a14:foregroundMark x1="53906" y1="83369" x2="53906" y2="83369"/>
                        <a14:foregroundMark x1="41250" y1="72921" x2="41250" y2="72921"/>
                        <a14:foregroundMark x1="36563" y1="73348" x2="36563" y2="73348"/>
                        <a14:foregroundMark x1="38906" y1="66738" x2="38906" y2="66738"/>
                        <a14:foregroundMark x1="33594" y1="70149" x2="33594" y2="70149"/>
                        <a14:foregroundMark x1="29219" y1="70362" x2="29219" y2="70362"/>
                        <a14:foregroundMark x1="35625" y1="66738" x2="35625" y2="66738"/>
                        <a14:foregroundMark x1="34063" y1="66525" x2="34063" y2="66525"/>
                        <a14:foregroundMark x1="32500" y1="66098" x2="32500" y2="66098"/>
                        <a14:foregroundMark x1="39219" y1="63753" x2="39219" y2="63753"/>
                        <a14:foregroundMark x1="24063" y1="70576" x2="24063" y2="70576"/>
                        <a14:foregroundMark x1="21719" y1="71429" x2="21719" y2="71429"/>
                        <a14:foregroundMark x1="18750" y1="69723" x2="18750" y2="69723"/>
                        <a14:foregroundMark x1="19688" y1="65672" x2="19688" y2="65672"/>
                        <a14:foregroundMark x1="21719" y1="65458" x2="21719" y2="65458"/>
                        <a14:foregroundMark x1="17813" y1="65245" x2="17813" y2="65245"/>
                        <a14:foregroundMark x1="15937" y1="69083" x2="15937" y2="69083"/>
                        <a14:foregroundMark x1="21563" y1="92537" x2="21563" y2="92537"/>
                        <a14:foregroundMark x1="1719" y1="86994" x2="1719" y2="86994"/>
                        <a14:foregroundMark x1="3281" y1="87420" x2="3281" y2="87420"/>
                        <a14:foregroundMark x1="1563" y1="89552" x2="1563" y2="89552"/>
                        <a14:foregroundMark x1="625" y1="86994" x2="625" y2="86994"/>
                        <a14:foregroundMark x1="3125" y1="89552" x2="3125" y2="89552"/>
                        <a14:foregroundMark x1="4688" y1="89979" x2="4688" y2="89979"/>
                        <a14:foregroundMark x1="1250" y1="91898" x2="1250" y2="91898"/>
                        <a14:foregroundMark x1="2188" y1="92964" x2="2188" y2="92964"/>
                        <a14:foregroundMark x1="781" y1="96802" x2="781" y2="96802"/>
                        <a14:foregroundMark x1="1563" y1="98934" x2="1563" y2="98934"/>
                        <a14:foregroundMark x1="2188" y1="96375" x2="2188" y2="96375"/>
                        <a14:foregroundMark x1="3125" y1="94883" x2="3125" y2="94883"/>
                        <a14:foregroundMark x1="5000" y1="92964" x2="5000" y2="92964"/>
                        <a14:foregroundMark x1="6250" y1="90618" x2="6250" y2="90618"/>
                        <a14:foregroundMark x1="7031" y1="89339" x2="7031" y2="89339"/>
                        <a14:foregroundMark x1="10156" y1="91471" x2="10156" y2="91471"/>
                        <a14:foregroundMark x1="6563" y1="92964" x2="6563" y2="92964"/>
                        <a14:foregroundMark x1="8438" y1="89979" x2="8438" y2="89979"/>
                        <a14:foregroundMark x1="8750" y1="92964" x2="8750" y2="92964"/>
                        <a14:foregroundMark x1="10000" y1="96588" x2="10000" y2="96588"/>
                        <a14:foregroundMark x1="3281" y1="98507" x2="3281" y2="98507"/>
                        <a14:foregroundMark x1="5625" y1="98294" x2="5625" y2="98294"/>
                        <a14:foregroundMark x1="7344" y1="98934" x2="7344" y2="98934"/>
                        <a14:foregroundMark x1="9688" y1="98507" x2="9688" y2="98507"/>
                        <a14:foregroundMark x1="13125" y1="98081" x2="13125" y2="98081"/>
                        <a14:foregroundMark x1="12500" y1="90192" x2="12500" y2="90192"/>
                        <a14:foregroundMark x1="10938" y1="90192" x2="10938" y2="90192"/>
                        <a14:foregroundMark x1="15937" y1="91045" x2="15937" y2="91045"/>
                        <a14:foregroundMark x1="14063" y1="90832" x2="14063" y2="90832"/>
                        <a14:foregroundMark x1="13281" y1="93177" x2="13281" y2="93177"/>
                        <a14:foregroundMark x1="16094" y1="95096" x2="16094" y2="95096"/>
                        <a14:foregroundMark x1="18125" y1="92537" x2="18125" y2="92537"/>
                        <a14:foregroundMark x1="17500" y1="89765" x2="17500" y2="89765"/>
                        <a14:foregroundMark x1="17344" y1="91684" x2="17344" y2="91684"/>
                        <a14:foregroundMark x1="18906" y1="95096" x2="18906" y2="95096"/>
                        <a14:foregroundMark x1="16719" y1="98294" x2="16719" y2="98294"/>
                        <a14:foregroundMark x1="23594" y1="90405" x2="23594" y2="90405"/>
                        <a14:foregroundMark x1="23594" y1="94883" x2="23594" y2="94883"/>
                        <a14:foregroundMark x1="20156" y1="91471" x2="20156" y2="91471"/>
                        <a14:foregroundMark x1="20938" y1="95949" x2="20938" y2="95949"/>
                        <a14:foregroundMark x1="23594" y1="92964" x2="23594" y2="92964"/>
                        <a14:foregroundMark x1="26875" y1="95522" x2="26875" y2="95522"/>
                        <a14:foregroundMark x1="24375" y1="98081" x2="24375" y2="98081"/>
                        <a14:foregroundMark x1="27656" y1="98081" x2="27656" y2="98081"/>
                        <a14:foregroundMark x1="30469" y1="98934" x2="30469" y2="98934"/>
                        <a14:foregroundMark x1="29063" y1="91684" x2="29063" y2="91684"/>
                        <a14:foregroundMark x1="26250" y1="92111" x2="26250" y2="92111"/>
                        <a14:foregroundMark x1="30781" y1="94883" x2="30781" y2="94883"/>
                        <a14:foregroundMark x1="18125" y1="75480" x2="18125" y2="75480"/>
                        <a14:foregroundMark x1="36250" y1="97655" x2="36250" y2="97655"/>
                        <a14:foregroundMark x1="32500" y1="97228" x2="32500" y2="97228"/>
                        <a14:foregroundMark x1="33438" y1="95309" x2="33438" y2="95309"/>
                        <a14:foregroundMark x1="35938" y1="94243" x2="35938" y2="94243"/>
                        <a14:foregroundMark x1="40313" y1="97441" x2="40313" y2="97441"/>
                        <a14:foregroundMark x1="38594" y1="95309" x2="38594" y2="95309"/>
                        <a14:foregroundMark x1="43594" y1="95736" x2="43594" y2="95736"/>
                        <a14:foregroundMark x1="41875" y1="95522" x2="41875" y2="95522"/>
                        <a14:foregroundMark x1="45625" y1="98081" x2="45625" y2="98081"/>
                        <a14:foregroundMark x1="47656" y1="96802" x2="47656" y2="96802"/>
                        <a14:foregroundMark x1="50000" y1="97441" x2="50000" y2="97441"/>
                        <a14:foregroundMark x1="52969" y1="97868" x2="52969" y2="97868"/>
                        <a14:foregroundMark x1="56250" y1="98081" x2="56250" y2="98081"/>
                        <a14:foregroundMark x1="58438" y1="98294" x2="58438" y2="98294"/>
                        <a14:foregroundMark x1="61875" y1="98721" x2="61875" y2="98721"/>
                        <a14:foregroundMark x1="64844" y1="98721" x2="64844" y2="98721"/>
                        <a14:foregroundMark x1="67813" y1="98934" x2="67813" y2="98934"/>
                        <a14:foregroundMark x1="70313" y1="98934" x2="70313" y2="98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6" y="3145753"/>
            <a:ext cx="777811" cy="598489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00" b="97000" l="0" r="100000">
                        <a14:foregroundMark x1="31231" y1="40000" x2="31231" y2="40000"/>
                        <a14:foregroundMark x1="36923" y1="41500" x2="36923" y2="41500"/>
                        <a14:foregroundMark x1="45385" y1="41500" x2="45385" y2="41500"/>
                        <a14:foregroundMark x1="53231" y1="41500" x2="53231" y2="41500"/>
                        <a14:foregroundMark x1="64462" y1="41500" x2="64462" y2="41500"/>
                        <a14:foregroundMark x1="69692" y1="42250" x2="69692" y2="42250"/>
                        <a14:foregroundMark x1="80000" y1="79250" x2="80000" y2="79250"/>
                        <a14:foregroundMark x1="88154" y1="89000" x2="88154" y2="8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441" y="4452136"/>
            <a:ext cx="1205450" cy="778905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0000" l="10000" r="99500">
                        <a14:foregroundMark x1="72083" y1="19500" x2="72083" y2="19500"/>
                        <a14:foregroundMark x1="72917" y1="19333" x2="72917" y2="19333"/>
                        <a14:foregroundMark x1="72667" y1="20667" x2="72667" y2="20667"/>
                        <a14:foregroundMark x1="74333" y1="20333" x2="74333" y2="20333"/>
                        <a14:foregroundMark x1="75583" y1="19500" x2="75583" y2="19500"/>
                        <a14:foregroundMark x1="76500" y1="19833" x2="76500" y2="19833"/>
                        <a14:foregroundMark x1="88833" y1="20667" x2="88833" y2="20667"/>
                        <a14:foregroundMark x1="89750" y1="20167" x2="89750" y2="20167"/>
                        <a14:foregroundMark x1="90833" y1="20000" x2="90833" y2="20000"/>
                        <a14:foregroundMark x1="92083" y1="20333" x2="92083" y2="20333"/>
                        <a14:foregroundMark x1="92833" y1="19500" x2="92833" y2="19500"/>
                        <a14:foregroundMark x1="66167" y1="35667" x2="66167" y2="35667"/>
                        <a14:foregroundMark x1="40083" y1="9667" x2="40083" y2="9667"/>
                        <a14:backgroundMark x1="43583" y1="31333" x2="43583" y2="31333"/>
                        <a14:backgroundMark x1="44583" y1="35667" x2="44583" y2="35667"/>
                        <a14:backgroundMark x1="43250" y1="38167" x2="43250" y2="38167"/>
                        <a14:backgroundMark x1="44417" y1="42667" x2="44417" y2="42667"/>
                        <a14:backgroundMark x1="43417" y1="46333" x2="43417" y2="46333"/>
                        <a14:backgroundMark x1="44917" y1="50667" x2="44917" y2="50667"/>
                        <a14:backgroundMark x1="44917" y1="54667" x2="44917" y2="54667"/>
                        <a14:backgroundMark x1="43250" y1="23167" x2="43250" y2="23167"/>
                        <a14:backgroundMark x1="44833" y1="20667" x2="44833" y2="20667"/>
                        <a14:backgroundMark x1="42250" y1="15833" x2="42250" y2="15833"/>
                        <a14:backgroundMark x1="44083" y1="14500" x2="44083" y2="14500"/>
                        <a14:backgroundMark x1="43667" y1="7500" x2="43667" y2="7500"/>
                        <a14:backgroundMark x1="43583" y1="2167" x2="43583" y2="2167"/>
                        <a14:backgroundMark x1="45333" y1="15833" x2="45333" y2="15833"/>
                        <a14:backgroundMark x1="47417" y1="14667" x2="47417" y2="14667"/>
                        <a14:backgroundMark x1="49083" y1="15333" x2="49083" y2="15333"/>
                        <a14:backgroundMark x1="50667" y1="14667" x2="50667" y2="14667"/>
                        <a14:backgroundMark x1="52250" y1="15333" x2="52250" y2="15333"/>
                        <a14:backgroundMark x1="53583" y1="14500" x2="53583" y2="14500"/>
                        <a14:backgroundMark x1="55250" y1="15833" x2="55250" y2="15833"/>
                        <a14:backgroundMark x1="56667" y1="14667" x2="56667" y2="14667"/>
                        <a14:backgroundMark x1="58333" y1="15333" x2="58333" y2="15333"/>
                        <a14:backgroundMark x1="59750" y1="14667" x2="59750" y2="14667"/>
                        <a14:backgroundMark x1="61583" y1="15333" x2="61583" y2="15333"/>
                        <a14:backgroundMark x1="64500" y1="15833" x2="64500" y2="15833"/>
                        <a14:backgroundMark x1="62917" y1="14833" x2="62917" y2="14833"/>
                        <a14:backgroundMark x1="66167" y1="32667" x2="66167" y2="3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836" y="2958709"/>
            <a:ext cx="2859344" cy="1501156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100000" l="0" r="99581">
                        <a14:foregroundMark x1="1468" y1="90099" x2="1468" y2="90099"/>
                        <a14:backgroundMark x1="61845" y1="71782" x2="61845" y2="71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940" y="1755449"/>
            <a:ext cx="2220071" cy="989810"/>
          </a:xfrm>
          <a:prstGeom prst="rect">
            <a:avLst/>
          </a:prstGeom>
        </p:spPr>
      </p:pic>
      <p:sp>
        <p:nvSpPr>
          <p:cNvPr id="24" name="สี่เหลี่ยมผืนผ้า 23"/>
          <p:cNvSpPr/>
          <p:nvPr/>
        </p:nvSpPr>
        <p:spPr>
          <a:xfrm>
            <a:off x="10097471" y="2094108"/>
            <a:ext cx="1777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ท่าอากาศยาน</a:t>
            </a: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7768939" y="3183384"/>
            <a:ext cx="1777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ท่าเทียบเรือ</a:t>
            </a: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31" y="4300742"/>
            <a:ext cx="1727484" cy="1148776"/>
          </a:xfrm>
          <a:prstGeom prst="rect">
            <a:avLst/>
          </a:prstGeom>
        </p:spPr>
      </p:pic>
      <p:sp>
        <p:nvSpPr>
          <p:cNvPr id="31" name="สี่เหลี่ยมผืนผ้า 30"/>
          <p:cNvSpPr/>
          <p:nvPr/>
        </p:nvSpPr>
        <p:spPr>
          <a:xfrm>
            <a:off x="10097473" y="4535054"/>
            <a:ext cx="16872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ปักเสา </a:t>
            </a:r>
            <a:br>
              <a:rPr lang="th-TH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พาดสายไฟฟ้า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5576497" y="5534912"/>
            <a:ext cx="6298683" cy="10381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2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** ทั้งนี้ การคิดค่าเช่าค่าธรรมเนียมเป็นไปตามคำสั่ง</a:t>
            </a:r>
            <a:r>
              <a:rPr lang="th-TH" sz="2200" b="1" dirty="0" err="1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2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รักษ์ ที่683/2560 </a:t>
            </a:r>
          </a:p>
          <a:p>
            <a:pPr algn="r"/>
            <a:r>
              <a:rPr lang="th-TH" sz="22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   ลงวันที่ 12 ธันวาคม 2560</a:t>
            </a:r>
          </a:p>
        </p:txBody>
      </p:sp>
    </p:spTree>
    <p:extLst>
      <p:ext uri="{BB962C8B-B14F-4D97-AF65-F5344CB8AC3E}">
        <p14:creationId xmlns:p14="http://schemas.microsoft.com/office/powerpoint/2010/main" val="396090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07603" y="6459789"/>
            <a:ext cx="1312025" cy="365125"/>
          </a:xfrm>
        </p:spPr>
        <p:txBody>
          <a:bodyPr/>
          <a:lstStyle/>
          <a:p>
            <a:fld id="{CA61BD1B-E65D-4C57-8A17-B60745517586}" type="slidenum">
              <a:rPr lang="th-TH" sz="2400" smtClean="0">
                <a:latin typeface="CordiaUPC" panose="020B0304020202020204" pitchFamily="34" charset="-34"/>
                <a:cs typeface="CordiaUPC" panose="020B0304020202020204" pitchFamily="34" charset="-34"/>
              </a:rPr>
              <a:pPr/>
              <a:t>43</a:t>
            </a:fld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</a:t>
            </a:r>
          </a:p>
        </p:txBody>
      </p:sp>
      <p:sp>
        <p:nvSpPr>
          <p:cNvPr id="14" name="Rectangle 3"/>
          <p:cNvSpPr/>
          <p:nvPr/>
        </p:nvSpPr>
        <p:spPr>
          <a:xfrm>
            <a:off x="1" y="3"/>
            <a:ext cx="10876450" cy="4280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>
            <a:off x="781332" y="266693"/>
            <a:ext cx="1061306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 การจัดให้เช่าที่ราชพัสดุภายในส่วนราชการ</a:t>
            </a: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1656243" y="987066"/>
            <a:ext cx="7973786" cy="4668839"/>
          </a:xfrm>
          <a:prstGeom prst="rect">
            <a:avLst/>
          </a:prstGeom>
        </p:spPr>
        <p:txBody>
          <a:bodyPr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spcAft>
                <a:spcPts val="0"/>
              </a:spcAft>
              <a:buClr>
                <a:srgbClr val="72A376"/>
              </a:buClr>
              <a:buFont typeface="Arial" pitchFamily="34" charset="0"/>
              <a:buNone/>
              <a:defRPr/>
            </a:pPr>
            <a:endParaRPr lang="th-TH" altLang="zh-CN">
              <a:solidFill>
                <a:prstClr val="black">
                  <a:lumMod val="75000"/>
                  <a:lumOff val="25000"/>
                </a:prstClr>
              </a:solidFill>
              <a:latin typeface="TH Niramit AS" pitchFamily="2" charset="-34"/>
              <a:cs typeface="TH Niramit AS" pitchFamily="2" charset="-34"/>
            </a:endParaRPr>
          </a:p>
          <a:p>
            <a:pPr marL="533400" indent="-533400">
              <a:spcAft>
                <a:spcPts val="0"/>
              </a:spcAft>
              <a:buClr>
                <a:srgbClr val="72A376"/>
              </a:buClr>
              <a:defRPr/>
            </a:pPr>
            <a:endParaRPr lang="th-TH" altLang="zh-CN">
              <a:solidFill>
                <a:prstClr val="black">
                  <a:lumMod val="75000"/>
                  <a:lumOff val="25000"/>
                </a:prstClr>
              </a:solidFill>
              <a:latin typeface="TH Niramit AS" pitchFamily="2" charset="-34"/>
              <a:cs typeface="TH Niramit AS" pitchFamily="2" charset="-34"/>
            </a:endParaRPr>
          </a:p>
          <a:p>
            <a:pPr marL="533400" indent="-533400">
              <a:spcAft>
                <a:spcPts val="0"/>
              </a:spcAft>
              <a:buClr>
                <a:srgbClr val="72A376"/>
              </a:buClr>
              <a:defRPr/>
            </a:pPr>
            <a:endParaRPr lang="th-TH" altLang="zh-CN">
              <a:solidFill>
                <a:prstClr val="black">
                  <a:lumMod val="75000"/>
                  <a:lumOff val="25000"/>
                </a:prstClr>
              </a:solidFill>
              <a:latin typeface="TH Niramit AS" pitchFamily="2" charset="-34"/>
              <a:cs typeface="TH Niramit AS" pitchFamily="2" charset="-34"/>
            </a:endParaRPr>
          </a:p>
          <a:p>
            <a:pPr>
              <a:spcAft>
                <a:spcPts val="0"/>
              </a:spcAft>
              <a:buClr>
                <a:srgbClr val="72A376"/>
              </a:buClr>
              <a:defRPr/>
            </a:pPr>
            <a:endParaRPr lang="th-TH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78" name="กลุ่ม 77"/>
          <p:cNvGrpSpPr/>
          <p:nvPr/>
        </p:nvGrpSpPr>
        <p:grpSpPr>
          <a:xfrm>
            <a:off x="8593846" y="1311269"/>
            <a:ext cx="3598153" cy="2302212"/>
            <a:chOff x="9023540" y="1311268"/>
            <a:chExt cx="3492310" cy="3127664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9023540" y="1311268"/>
              <a:ext cx="3492310" cy="265884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th-TH" dirty="0">
                <a:solidFill>
                  <a:prstClr val="white"/>
                </a:solidFill>
                <a:latin typeface="Verdana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9132064" y="1470215"/>
              <a:ext cx="3383786" cy="2968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r>
                <a:rPr lang="th-TH" sz="2200" b="1" dirty="0">
                  <a:solidFill>
                    <a:srgbClr val="EAEBDE">
                      <a:lumMod val="10000"/>
                    </a:srgbClr>
                  </a:solidFill>
                  <a:latin typeface="TH NiramitIT๙" pitchFamily="2" charset="-34"/>
                  <a:cs typeface="TH NiramitIT๙" pitchFamily="2" charset="-34"/>
                </a:rPr>
                <a:t>2. การนำไปให้หน่วยงานเอกชน/บุคคลภายนอกใช้ประโยชน์ (นอกเหนือจากระเบียบสำนักนายกรัฐมนตรีว่าด้วยการจัดสวัสดิการภายในส่วนราชการ </a:t>
              </a:r>
              <a:r>
                <a:rPr lang="th-TH" sz="2400" b="1" dirty="0">
                  <a:solidFill>
                    <a:srgbClr val="EAEBDE">
                      <a:lumMod val="10000"/>
                    </a:srgbClr>
                  </a:solidFill>
                  <a:latin typeface="TH NiramitIT๙" pitchFamily="2" charset="-34"/>
                  <a:cs typeface="TH NiramitIT๙" pitchFamily="2" charset="-34"/>
                </a:rPr>
                <a:t>พ</a:t>
              </a:r>
              <a:r>
                <a:rPr lang="en-US" sz="2400" b="1" dirty="0">
                  <a:solidFill>
                    <a:srgbClr val="EAEBDE">
                      <a:lumMod val="10000"/>
                    </a:srgbClr>
                  </a:solidFill>
                  <a:latin typeface="TH NiramitIT๙" pitchFamily="2" charset="-34"/>
                  <a:cs typeface="TH NiramitIT๙" pitchFamily="2" charset="-34"/>
                </a:rPr>
                <a:t>.</a:t>
              </a:r>
              <a:r>
                <a:rPr lang="th-TH" sz="2400" b="1" dirty="0">
                  <a:solidFill>
                    <a:srgbClr val="EAEBDE">
                      <a:lumMod val="10000"/>
                    </a:srgbClr>
                  </a:solidFill>
                  <a:latin typeface="TH NiramitIT๙" pitchFamily="2" charset="-34"/>
                  <a:cs typeface="TH NiramitIT๙" pitchFamily="2" charset="-34"/>
                </a:rPr>
                <a:t>ศ</a:t>
              </a:r>
              <a:r>
                <a:rPr lang="en-US" sz="2400" b="1" dirty="0">
                  <a:solidFill>
                    <a:srgbClr val="EAEBDE">
                      <a:lumMod val="10000"/>
                    </a:srgbClr>
                  </a:solidFill>
                  <a:latin typeface="TH NiramitIT๙" pitchFamily="2" charset="-34"/>
                  <a:cs typeface="TH NiramitIT๙" pitchFamily="2" charset="-34"/>
                </a:rPr>
                <a:t>. 2547)</a:t>
              </a:r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gray">
          <a:xfrm>
            <a:off x="3735357" y="1928170"/>
            <a:ext cx="860274" cy="975371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gray">
          <a:xfrm flipH="1">
            <a:off x="7568454" y="1928167"/>
            <a:ext cx="860273" cy="9756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th-TH">
              <a:solidFill>
                <a:prstClr val="white"/>
              </a:solidFill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4840540" y="1112479"/>
            <a:ext cx="2494643" cy="1679575"/>
            <a:chOff x="4801343" y="1112476"/>
            <a:chExt cx="2619375" cy="1679575"/>
          </a:xfrm>
        </p:grpSpPr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4801343" y="1112476"/>
              <a:ext cx="2619375" cy="1679575"/>
              <a:chOff x="1997" y="1314"/>
              <a:chExt cx="1889" cy="1009"/>
            </a:xfrm>
          </p:grpSpPr>
          <p:grpSp>
            <p:nvGrpSpPr>
              <p:cNvPr id="12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9" name="Oval 13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Oval 14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 dirty="0">
                    <a:solidFill>
                      <a:srgbClr val="92D050"/>
                    </a:solidFill>
                  </a:endParaRPr>
                </a:p>
              </p:txBody>
            </p:sp>
          </p:grpSp>
          <p:sp>
            <p:nvSpPr>
              <p:cNvPr id="13" name="Oval 15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Oval 16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16" name="Oval 17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18" name="Oval 18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8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5016621" y="1400854"/>
              <a:ext cx="212725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/>
              <a:r>
                <a:rPr lang="th-TH" sz="30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มี 2 ประเภท </a:t>
              </a:r>
            </a:p>
          </p:txBody>
        </p:sp>
      </p:grpSp>
      <p:grpSp>
        <p:nvGrpSpPr>
          <p:cNvPr id="22" name="กลุ่ม 6"/>
          <p:cNvGrpSpPr>
            <a:grpSpLocks/>
          </p:cNvGrpSpPr>
          <p:nvPr/>
        </p:nvGrpSpPr>
        <p:grpSpPr bwMode="auto">
          <a:xfrm>
            <a:off x="535241" y="1325043"/>
            <a:ext cx="2997089" cy="2216333"/>
            <a:chOff x="357158" y="2348880"/>
            <a:chExt cx="2857520" cy="2217716"/>
          </a:xfrm>
        </p:grpSpPr>
        <p:sp>
          <p:nvSpPr>
            <p:cNvPr id="23" name="AutoShape 5"/>
            <p:cNvSpPr>
              <a:spLocks noChangeArrowheads="1"/>
            </p:cNvSpPr>
            <p:nvPr/>
          </p:nvSpPr>
          <p:spPr bwMode="auto">
            <a:xfrm>
              <a:off x="357158" y="2348880"/>
              <a:ext cx="2857520" cy="192684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th-TH" b="1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496119" y="2441612"/>
              <a:ext cx="2557466" cy="2124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thaiDist"/>
              <a:r>
                <a:rPr lang="th-TH" sz="2200" b="1" dirty="0">
                  <a:solidFill>
                    <a:prstClr val="black"/>
                  </a:solidFill>
                  <a:latin typeface="TH NiramitIT๙" pitchFamily="2" charset="-34"/>
                  <a:cs typeface="TH NiramitIT๙" pitchFamily="2" charset="-34"/>
                </a:rPr>
                <a:t>1. การนำที่ราชพัสดุไปจัดสวัสดิการตามระเบียบ</a:t>
              </a:r>
              <a:br>
                <a:rPr lang="th-TH" sz="2200" b="1" dirty="0">
                  <a:solidFill>
                    <a:prstClr val="black"/>
                  </a:solidFill>
                  <a:latin typeface="TH NiramitIT๙" pitchFamily="2" charset="-34"/>
                  <a:cs typeface="TH NiramitIT๙" pitchFamily="2" charset="-34"/>
                </a:rPr>
              </a:br>
              <a:r>
                <a:rPr lang="th-TH" sz="2200" b="1" dirty="0">
                  <a:solidFill>
                    <a:prstClr val="black"/>
                  </a:solidFill>
                  <a:latin typeface="TH NiramitIT๙" pitchFamily="2" charset="-34"/>
                  <a:cs typeface="TH NiramitIT๙" pitchFamily="2" charset="-34"/>
                </a:rPr>
                <a:t>สำนักนายกรัฐมนตรีว่าด้วยการจัดสวัสดิการภายใน</a:t>
              </a:r>
              <a:br>
                <a:rPr lang="th-TH" sz="2200" b="1" dirty="0">
                  <a:solidFill>
                    <a:prstClr val="black"/>
                  </a:solidFill>
                  <a:latin typeface="TH NiramitIT๙" pitchFamily="2" charset="-34"/>
                  <a:cs typeface="TH NiramitIT๙" pitchFamily="2" charset="-34"/>
                </a:rPr>
              </a:br>
              <a:r>
                <a:rPr lang="th-TH" sz="2200" b="1" dirty="0">
                  <a:solidFill>
                    <a:prstClr val="black"/>
                  </a:solidFill>
                  <a:latin typeface="TH NiramitIT๙" pitchFamily="2" charset="-34"/>
                  <a:cs typeface="TH NiramitIT๙" pitchFamily="2" charset="-34"/>
                </a:rPr>
                <a:t>ส่วนราชการ พ</a:t>
              </a:r>
              <a:r>
                <a:rPr lang="en-US" sz="2200" b="1" dirty="0">
                  <a:solidFill>
                    <a:prstClr val="black"/>
                  </a:solidFill>
                  <a:latin typeface="TH NiramitIT๙" pitchFamily="2" charset="-34"/>
                  <a:cs typeface="TH NiramitIT๙" pitchFamily="2" charset="-34"/>
                </a:rPr>
                <a:t>.</a:t>
              </a:r>
              <a:r>
                <a:rPr lang="th-TH" sz="2200" b="1" dirty="0">
                  <a:solidFill>
                    <a:prstClr val="black"/>
                  </a:solidFill>
                  <a:latin typeface="TH NiramitIT๙" pitchFamily="2" charset="-34"/>
                  <a:cs typeface="TH NiramitIT๙" pitchFamily="2" charset="-34"/>
                </a:rPr>
                <a:t>ศ</a:t>
              </a:r>
              <a:r>
                <a:rPr lang="en-US" sz="2200" b="1" dirty="0">
                  <a:solidFill>
                    <a:prstClr val="black"/>
                  </a:solidFill>
                  <a:latin typeface="TH NiramitIT๙" pitchFamily="2" charset="-34"/>
                  <a:cs typeface="TH NiramitIT๙" pitchFamily="2" charset="-34"/>
                </a:rPr>
                <a:t>. 2547</a:t>
              </a:r>
            </a:p>
          </p:txBody>
        </p:sp>
      </p:grpSp>
      <p:grpSp>
        <p:nvGrpSpPr>
          <p:cNvPr id="25" name="กลุ่ม 5"/>
          <p:cNvGrpSpPr>
            <a:grpSpLocks/>
          </p:cNvGrpSpPr>
          <p:nvPr/>
        </p:nvGrpSpPr>
        <p:grpSpPr bwMode="auto">
          <a:xfrm>
            <a:off x="496424" y="3593579"/>
            <a:ext cx="1747762" cy="718998"/>
            <a:chOff x="3255756" y="4653136"/>
            <a:chExt cx="1836000" cy="718664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6" name="AutoShape 5"/>
            <p:cNvSpPr>
              <a:spLocks noChangeArrowheads="1"/>
            </p:cNvSpPr>
            <p:nvPr/>
          </p:nvSpPr>
          <p:spPr bwMode="auto">
            <a:xfrm>
              <a:off x="3276403" y="4653136"/>
              <a:ext cx="1762941" cy="683894"/>
            </a:xfrm>
            <a:prstGeom prst="roundRect">
              <a:avLst>
                <a:gd name="adj" fmla="val 16667"/>
              </a:avLst>
            </a:prstGeom>
            <a:ln>
              <a:noFill/>
              <a:headEnd/>
              <a:tailEnd/>
            </a:ln>
            <a:effectLst/>
            <a:sp3d>
              <a:bevelT w="139700" h="1397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th-TH" sz="200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3255756" y="4664243"/>
              <a:ext cx="1836000" cy="707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p3d>
              <a:bevelT w="139700" h="139700"/>
            </a:sp3d>
          </p:spPr>
          <p:txBody>
            <a:bodyPr>
              <a:spAutoFit/>
            </a:bodyPr>
            <a:lstStyle/>
            <a:p>
              <a:pPr marL="457200" indent="-457200" algn="ctr" eaLnBrk="0" hangingPunct="0">
                <a:defRPr/>
              </a:pPr>
              <a:r>
                <a:rPr lang="th-TH" sz="20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1.1 สวัสดิการภายใน</a:t>
              </a:r>
            </a:p>
            <a:p>
              <a:pPr marL="180975" indent="-180975" algn="ctr" eaLnBrk="0" hangingPunct="0">
                <a:defRPr/>
              </a:pPr>
              <a:r>
                <a:rPr lang="th-TH" sz="20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ส่วนราชการ</a:t>
              </a:r>
            </a:p>
          </p:txBody>
        </p:sp>
      </p:grpSp>
      <p:grpSp>
        <p:nvGrpSpPr>
          <p:cNvPr id="28" name="กลุ่ม 8"/>
          <p:cNvGrpSpPr>
            <a:grpSpLocks/>
          </p:cNvGrpSpPr>
          <p:nvPr/>
        </p:nvGrpSpPr>
        <p:grpSpPr bwMode="auto">
          <a:xfrm>
            <a:off x="3298381" y="3554375"/>
            <a:ext cx="2344754" cy="734535"/>
            <a:chOff x="2560185" y="4813381"/>
            <a:chExt cx="1363743" cy="734580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9" name="AutoShape 5"/>
            <p:cNvSpPr>
              <a:spLocks noChangeArrowheads="1"/>
            </p:cNvSpPr>
            <p:nvPr/>
          </p:nvSpPr>
          <p:spPr bwMode="auto">
            <a:xfrm>
              <a:off x="2569836" y="4863706"/>
              <a:ext cx="1354092" cy="684255"/>
            </a:xfrm>
            <a:prstGeom prst="roundRect">
              <a:avLst>
                <a:gd name="adj" fmla="val 16667"/>
              </a:avLst>
            </a:prstGeom>
            <a:ln>
              <a:noFill/>
              <a:headEnd/>
              <a:tailEnd/>
            </a:ln>
            <a:effectLst/>
            <a:sp3d>
              <a:bevelT w="139700" h="1397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th-TH" sz="200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2560185" y="4813381"/>
              <a:ext cx="1331867" cy="707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p3d>
              <a:bevelT w="139700" h="139700"/>
            </a:sp3d>
          </p:spPr>
          <p:txBody>
            <a:bodyPr anchor="ctr">
              <a:spAutoFit/>
            </a:bodyPr>
            <a:lstStyle/>
            <a:p>
              <a:pPr marL="457200" indent="-457200" algn="ctr" eaLnBrk="0" hangingPunct="0">
                <a:defRPr/>
              </a:pPr>
              <a:r>
                <a:rPr lang="th-TH" sz="20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          1.2 สวัสดิการเชิงธุรกิจ</a:t>
              </a:r>
            </a:p>
          </p:txBody>
        </p:sp>
      </p:grpSp>
      <p:grpSp>
        <p:nvGrpSpPr>
          <p:cNvPr id="31" name="กลุ่ม 12"/>
          <p:cNvGrpSpPr>
            <a:grpSpLocks/>
          </p:cNvGrpSpPr>
          <p:nvPr/>
        </p:nvGrpSpPr>
        <p:grpSpPr bwMode="auto">
          <a:xfrm>
            <a:off x="471479" y="4666120"/>
            <a:ext cx="1738690" cy="468313"/>
            <a:chOff x="117029" y="4821417"/>
            <a:chExt cx="1826154" cy="468000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2" name="AutoShape 5"/>
            <p:cNvSpPr>
              <a:spLocks noChangeArrowheads="1"/>
            </p:cNvSpPr>
            <p:nvPr/>
          </p:nvSpPr>
          <p:spPr bwMode="auto">
            <a:xfrm>
              <a:off x="178960" y="4821417"/>
              <a:ext cx="1764223" cy="468000"/>
            </a:xfrm>
            <a:prstGeom prst="roundRect">
              <a:avLst>
                <a:gd name="adj" fmla="val 16667"/>
              </a:avLst>
            </a:prstGeom>
            <a:ln>
              <a:noFill/>
              <a:headEnd/>
              <a:tailEnd/>
            </a:ln>
            <a:effectLst/>
            <a:sp3d>
              <a:bevelT w="139700" h="1397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th-TH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33" name="Text Box 6"/>
            <p:cNvSpPr txBox="1">
              <a:spLocks noChangeArrowheads="1"/>
            </p:cNvSpPr>
            <p:nvPr/>
          </p:nvSpPr>
          <p:spPr bwMode="auto">
            <a:xfrm>
              <a:off x="117029" y="4872523"/>
              <a:ext cx="1800000" cy="399842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/>
              <a:r>
                <a:rPr lang="th-TH" sz="2000" b="1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 ไม่ต้องทำสัญญาเช่า</a:t>
              </a:r>
            </a:p>
          </p:txBody>
        </p:sp>
      </p:grpSp>
      <p:grpSp>
        <p:nvGrpSpPr>
          <p:cNvPr id="66" name="กลุ่ม 65"/>
          <p:cNvGrpSpPr/>
          <p:nvPr/>
        </p:nvGrpSpPr>
        <p:grpSpPr>
          <a:xfrm>
            <a:off x="3316394" y="4674160"/>
            <a:ext cx="2344754" cy="468312"/>
            <a:chOff x="3278553" y="4430038"/>
            <a:chExt cx="2121078" cy="468312"/>
          </a:xfrm>
        </p:grpSpPr>
        <p:sp>
          <p:nvSpPr>
            <p:cNvPr id="34" name="AutoShape 5"/>
            <p:cNvSpPr>
              <a:spLocks noChangeArrowheads="1"/>
            </p:cNvSpPr>
            <p:nvPr/>
          </p:nvSpPr>
          <p:spPr bwMode="auto">
            <a:xfrm>
              <a:off x="3312069" y="4430038"/>
              <a:ext cx="2087562" cy="468312"/>
            </a:xfrm>
            <a:prstGeom prst="roundRect">
              <a:avLst>
                <a:gd name="adj" fmla="val 16667"/>
              </a:avLst>
            </a:prstGeom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th-TH">
                <a:solidFill>
                  <a:prstClr val="black"/>
                </a:solidFill>
                <a:latin typeface="Verdana" pitchFamily="34" charset="0"/>
              </a:endParaRPr>
            </a:p>
          </p:txBody>
        </p:sp>
        <p:sp>
          <p:nvSpPr>
            <p:cNvPr id="35" name="Text Box 6"/>
            <p:cNvSpPr txBox="1">
              <a:spLocks noChangeArrowheads="1"/>
            </p:cNvSpPr>
            <p:nvPr/>
          </p:nvSpPr>
          <p:spPr bwMode="auto">
            <a:xfrm>
              <a:off x="3278553" y="4445962"/>
              <a:ext cx="2067646" cy="40011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/>
              <a:r>
                <a:rPr lang="th-TH" sz="20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ต้องขออนุญาตจัดให้เช่า</a:t>
              </a:r>
            </a:p>
          </p:txBody>
        </p:sp>
      </p:grpSp>
      <p:grpSp>
        <p:nvGrpSpPr>
          <p:cNvPr id="36" name="กลุ่ม 69"/>
          <p:cNvGrpSpPr>
            <a:grpSpLocks/>
          </p:cNvGrpSpPr>
          <p:nvPr/>
        </p:nvGrpSpPr>
        <p:grpSpPr bwMode="auto">
          <a:xfrm>
            <a:off x="2791259" y="5491216"/>
            <a:ext cx="4153022" cy="1351973"/>
            <a:chOff x="2448524" y="5589320"/>
            <a:chExt cx="2484000" cy="1353595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7" name="AutoShape 5"/>
            <p:cNvSpPr>
              <a:spLocks noChangeArrowheads="1"/>
            </p:cNvSpPr>
            <p:nvPr/>
          </p:nvSpPr>
          <p:spPr bwMode="auto">
            <a:xfrm>
              <a:off x="2448524" y="5589320"/>
              <a:ext cx="2484000" cy="720000"/>
            </a:xfrm>
            <a:prstGeom prst="roundRect">
              <a:avLst>
                <a:gd name="adj" fmla="val 16667"/>
              </a:avLst>
            </a:prstGeom>
            <a:ln>
              <a:noFill/>
              <a:headEnd/>
              <a:tailEnd/>
            </a:ln>
            <a:effectLst/>
            <a:sp3d>
              <a:bevelT w="139700" h="1397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th-TH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38" name="Text Box 6"/>
            <p:cNvSpPr txBox="1">
              <a:spLocks noChangeArrowheads="1"/>
            </p:cNvSpPr>
            <p:nvPr/>
          </p:nvSpPr>
          <p:spPr bwMode="auto">
            <a:xfrm>
              <a:off x="2458964" y="5617888"/>
              <a:ext cx="2448000" cy="1325027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/>
              <a:r>
                <a:rPr lang="th-TH" sz="2000" b="1" dirty="0" err="1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กรมธนา</a:t>
              </a:r>
              <a:r>
                <a:rPr lang="th-TH" sz="20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รักษ์จัดทำสัญญาเช่ากับคณะกรรมการ </a:t>
              </a:r>
              <a:br>
                <a:rPr lang="th-TH" sz="20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</a:br>
              <a:r>
                <a:rPr lang="th-TH" sz="20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หรือเอกขนที่ผ่านความเห็นชอบจากคณะกรรมการและได้รับความยินยอมจากส่วนราชการ</a:t>
              </a:r>
            </a:p>
            <a:p>
              <a:pPr algn="ctr"/>
              <a:r>
                <a:rPr lang="th-TH" sz="20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ว 61 </a:t>
              </a:r>
              <a:r>
                <a:rPr lang="th-TH" sz="2000" b="1" dirty="0" err="1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ลว</a:t>
              </a:r>
              <a:r>
                <a:rPr lang="th-TH" sz="20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. 24 พ.ค. 2562</a:t>
              </a:r>
            </a:p>
          </p:txBody>
        </p:sp>
      </p:grpSp>
      <p:sp>
        <p:nvSpPr>
          <p:cNvPr id="39" name="ลูกศรลง 38"/>
          <p:cNvSpPr/>
          <p:nvPr/>
        </p:nvSpPr>
        <p:spPr>
          <a:xfrm>
            <a:off x="4362478" y="4376052"/>
            <a:ext cx="233155" cy="24481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black"/>
              </a:solidFill>
            </a:endParaRPr>
          </a:p>
        </p:txBody>
      </p:sp>
      <p:grpSp>
        <p:nvGrpSpPr>
          <p:cNvPr id="42" name="กลุ่ม 15"/>
          <p:cNvGrpSpPr>
            <a:grpSpLocks/>
          </p:cNvGrpSpPr>
          <p:nvPr/>
        </p:nvGrpSpPr>
        <p:grpSpPr bwMode="auto">
          <a:xfrm>
            <a:off x="525858" y="5482794"/>
            <a:ext cx="1679727" cy="727556"/>
            <a:chOff x="215712" y="5569378"/>
            <a:chExt cx="1764000" cy="734645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43" name="AutoShape 5"/>
            <p:cNvSpPr>
              <a:spLocks noChangeArrowheads="1"/>
            </p:cNvSpPr>
            <p:nvPr/>
          </p:nvSpPr>
          <p:spPr bwMode="auto">
            <a:xfrm>
              <a:off x="215712" y="5569378"/>
              <a:ext cx="1764000" cy="719734"/>
            </a:xfrm>
            <a:prstGeom prst="roundRect">
              <a:avLst>
                <a:gd name="adj" fmla="val 16667"/>
              </a:avLst>
            </a:prstGeom>
            <a:ln>
              <a:noFill/>
              <a:headEnd/>
              <a:tailEnd/>
            </a:ln>
            <a:effectLst/>
            <a:sp3d>
              <a:bevelT w="139700" h="1397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th-TH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44" name="Text Box 6"/>
            <p:cNvSpPr txBox="1">
              <a:spLocks noChangeArrowheads="1"/>
            </p:cNvSpPr>
            <p:nvPr/>
          </p:nvSpPr>
          <p:spPr bwMode="auto">
            <a:xfrm>
              <a:off x="225566" y="5589240"/>
              <a:ext cx="1692000" cy="714783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/>
              <a:r>
                <a:rPr lang="th-TH" sz="2000" b="1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หัวหน้าส่วนราชการเป็นผู้อนุญาต</a:t>
              </a:r>
            </a:p>
          </p:txBody>
        </p:sp>
      </p:grpSp>
      <p:grpSp>
        <p:nvGrpSpPr>
          <p:cNvPr id="46" name="กลุ่ม 20"/>
          <p:cNvGrpSpPr>
            <a:grpSpLocks/>
          </p:cNvGrpSpPr>
          <p:nvPr/>
        </p:nvGrpSpPr>
        <p:grpSpPr bwMode="auto">
          <a:xfrm>
            <a:off x="2337169" y="3268393"/>
            <a:ext cx="807357" cy="769937"/>
            <a:chOff x="1979712" y="3688457"/>
            <a:chExt cx="847995" cy="768714"/>
          </a:xfrm>
        </p:grpSpPr>
        <p:sp>
          <p:nvSpPr>
            <p:cNvPr id="48" name="สี่เหลี่ยมผืนผ้า 47"/>
            <p:cNvSpPr/>
            <p:nvPr/>
          </p:nvSpPr>
          <p:spPr>
            <a:xfrm>
              <a:off x="2384658" y="3688457"/>
              <a:ext cx="72000" cy="65658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47" name="ลูกศรซ้าย-ขวา 46"/>
            <p:cNvSpPr/>
            <p:nvPr/>
          </p:nvSpPr>
          <p:spPr>
            <a:xfrm>
              <a:off x="1979712" y="4293096"/>
              <a:ext cx="847995" cy="164075"/>
            </a:xfrm>
            <a:prstGeom prst="left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h-TH">
                <a:solidFill>
                  <a:prstClr val="white"/>
                </a:solidFill>
              </a:endParaRPr>
            </a:p>
          </p:txBody>
        </p:sp>
      </p:grpSp>
      <p:grpSp>
        <p:nvGrpSpPr>
          <p:cNvPr id="49" name="กลุ่ม 25"/>
          <p:cNvGrpSpPr>
            <a:grpSpLocks/>
          </p:cNvGrpSpPr>
          <p:nvPr/>
        </p:nvGrpSpPr>
        <p:grpSpPr bwMode="auto">
          <a:xfrm>
            <a:off x="8586288" y="4294655"/>
            <a:ext cx="1353154" cy="457200"/>
            <a:chOff x="5239667" y="4524036"/>
            <a:chExt cx="1420565" cy="457365"/>
          </a:xfrm>
        </p:grpSpPr>
        <p:sp>
          <p:nvSpPr>
            <p:cNvPr id="50" name="AutoShape 3"/>
            <p:cNvSpPr>
              <a:spLocks noChangeArrowheads="1"/>
            </p:cNvSpPr>
            <p:nvPr/>
          </p:nvSpPr>
          <p:spPr bwMode="auto">
            <a:xfrm>
              <a:off x="5239667" y="4524036"/>
              <a:ext cx="1420565" cy="45736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th-TH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51" name="Text Box 4"/>
            <p:cNvSpPr txBox="1">
              <a:spLocks noChangeArrowheads="1"/>
            </p:cNvSpPr>
            <p:nvPr/>
          </p:nvSpPr>
          <p:spPr bwMode="auto">
            <a:xfrm>
              <a:off x="5239667" y="4554210"/>
              <a:ext cx="1404693" cy="400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 eaLnBrk="0" hangingPunct="0">
                <a:spcBef>
                  <a:spcPct val="50000"/>
                </a:spcBef>
                <a:tabLst>
                  <a:tab pos="0" algn="l"/>
                </a:tabLst>
                <a:defRPr/>
              </a:pPr>
              <a:r>
                <a:rPr lang="th-TH" sz="20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ให้ความยินยอม </a:t>
              </a:r>
            </a:p>
          </p:txBody>
        </p:sp>
      </p:grpSp>
      <p:grpSp>
        <p:nvGrpSpPr>
          <p:cNvPr id="52" name="กลุ่ม 67"/>
          <p:cNvGrpSpPr>
            <a:grpSpLocks/>
          </p:cNvGrpSpPr>
          <p:nvPr/>
        </p:nvGrpSpPr>
        <p:grpSpPr bwMode="auto">
          <a:xfrm>
            <a:off x="8593849" y="5465812"/>
            <a:ext cx="3326009" cy="744538"/>
            <a:chOff x="5815186" y="5229200"/>
            <a:chExt cx="1908040" cy="743760"/>
          </a:xfrm>
        </p:grpSpPr>
        <p:sp>
          <p:nvSpPr>
            <p:cNvPr id="53" name="AutoShape 3"/>
            <p:cNvSpPr>
              <a:spLocks noChangeArrowheads="1"/>
            </p:cNvSpPr>
            <p:nvPr/>
          </p:nvSpPr>
          <p:spPr bwMode="auto">
            <a:xfrm>
              <a:off x="5815186" y="5229200"/>
              <a:ext cx="1908040" cy="74376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th-TH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54" name="Text Box 4"/>
            <p:cNvSpPr txBox="1">
              <a:spLocks noChangeArrowheads="1"/>
            </p:cNvSpPr>
            <p:nvPr/>
          </p:nvSpPr>
          <p:spPr bwMode="auto">
            <a:xfrm>
              <a:off x="5877094" y="5419402"/>
              <a:ext cx="1798511" cy="399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  <a:tabLst>
                  <a:tab pos="0" algn="l"/>
                </a:tabLst>
                <a:defRPr/>
              </a:pPr>
              <a:r>
                <a:rPr lang="th-TH" sz="20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กรมธนารักษ์จัดทำสัญญาเช่ากับเอกชน</a:t>
              </a:r>
            </a:p>
          </p:txBody>
        </p:sp>
      </p:grpSp>
      <p:grpSp>
        <p:nvGrpSpPr>
          <p:cNvPr id="55" name="กลุ่ม 66"/>
          <p:cNvGrpSpPr>
            <a:grpSpLocks/>
          </p:cNvGrpSpPr>
          <p:nvPr/>
        </p:nvGrpSpPr>
        <p:grpSpPr bwMode="auto">
          <a:xfrm>
            <a:off x="10554607" y="4294659"/>
            <a:ext cx="1365250" cy="457199"/>
            <a:chOff x="7030069" y="4524036"/>
            <a:chExt cx="1432347" cy="457365"/>
          </a:xfrm>
        </p:grpSpPr>
        <p:sp>
          <p:nvSpPr>
            <p:cNvPr id="56" name="AutoShape 3"/>
            <p:cNvSpPr>
              <a:spLocks noChangeArrowheads="1"/>
            </p:cNvSpPr>
            <p:nvPr/>
          </p:nvSpPr>
          <p:spPr bwMode="auto">
            <a:xfrm>
              <a:off x="7030069" y="4524036"/>
              <a:ext cx="1421243" cy="45736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th-TH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  <p:sp>
          <p:nvSpPr>
            <p:cNvPr id="57" name="Text Box 4"/>
            <p:cNvSpPr txBox="1">
              <a:spLocks noChangeArrowheads="1"/>
            </p:cNvSpPr>
            <p:nvPr/>
          </p:nvSpPr>
          <p:spPr bwMode="auto">
            <a:xfrm>
              <a:off x="7041173" y="4570090"/>
              <a:ext cx="1421243" cy="400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 eaLnBrk="0" hangingPunct="0">
                <a:spcBef>
                  <a:spcPct val="50000"/>
                </a:spcBef>
                <a:tabLst>
                  <a:tab pos="0" algn="l"/>
                </a:tabLst>
                <a:defRPr/>
              </a:pPr>
              <a:r>
                <a:rPr lang="th-TH" sz="20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ส่งคืนที่ราชพัสดุ</a:t>
              </a:r>
            </a:p>
          </p:txBody>
        </p:sp>
      </p:grpSp>
      <p:sp>
        <p:nvSpPr>
          <p:cNvPr id="67" name="ลูกศรลง 66"/>
          <p:cNvSpPr/>
          <p:nvPr/>
        </p:nvSpPr>
        <p:spPr>
          <a:xfrm>
            <a:off x="4362478" y="5189930"/>
            <a:ext cx="233155" cy="24481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black"/>
              </a:solidFill>
            </a:endParaRPr>
          </a:p>
        </p:txBody>
      </p:sp>
      <p:pic>
        <p:nvPicPr>
          <p:cNvPr id="68" name="รูปภาพ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2" y="3570702"/>
            <a:ext cx="706290" cy="741605"/>
          </a:xfrm>
          <a:prstGeom prst="rect">
            <a:avLst/>
          </a:prstGeom>
        </p:spPr>
      </p:pic>
      <p:pic>
        <p:nvPicPr>
          <p:cNvPr id="70" name="รูปภาพ 6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30" r="26419"/>
          <a:stretch/>
        </p:blipFill>
        <p:spPr>
          <a:xfrm flipH="1">
            <a:off x="3222911" y="3969842"/>
            <a:ext cx="686874" cy="275139"/>
          </a:xfrm>
          <a:prstGeom prst="rect">
            <a:avLst/>
          </a:prstGeom>
        </p:spPr>
      </p:pic>
      <p:pic>
        <p:nvPicPr>
          <p:cNvPr id="71" name="รูปภาพ 7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93333" l="4000" r="93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168" y="3683541"/>
            <a:ext cx="362761" cy="380899"/>
          </a:xfrm>
          <a:prstGeom prst="rect">
            <a:avLst/>
          </a:prstGeom>
        </p:spPr>
      </p:pic>
      <p:pic>
        <p:nvPicPr>
          <p:cNvPr id="72" name="รูปภาพ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90" y="3771900"/>
            <a:ext cx="232374" cy="243993"/>
          </a:xfrm>
          <a:prstGeom prst="rect">
            <a:avLst/>
          </a:prstGeom>
        </p:spPr>
      </p:pic>
      <p:sp>
        <p:nvSpPr>
          <p:cNvPr id="83" name="ลูกศรลง 82"/>
          <p:cNvSpPr/>
          <p:nvPr/>
        </p:nvSpPr>
        <p:spPr>
          <a:xfrm>
            <a:off x="1211795" y="4376051"/>
            <a:ext cx="233155" cy="24481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84" name="ลูกศรลง 83"/>
          <p:cNvSpPr/>
          <p:nvPr/>
        </p:nvSpPr>
        <p:spPr>
          <a:xfrm>
            <a:off x="1211795" y="5189930"/>
            <a:ext cx="233155" cy="24481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86" name="ลูกศรขวา 85"/>
          <p:cNvSpPr/>
          <p:nvPr/>
        </p:nvSpPr>
        <p:spPr>
          <a:xfrm rot="5400000">
            <a:off x="8860018" y="3665275"/>
            <a:ext cx="790575" cy="290286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7" name="ลูกศรขวา 86"/>
          <p:cNvSpPr/>
          <p:nvPr/>
        </p:nvSpPr>
        <p:spPr>
          <a:xfrm rot="5400000">
            <a:off x="10847237" y="3665276"/>
            <a:ext cx="790575" cy="290286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8" name="ลูกศรขวา 87"/>
          <p:cNvSpPr/>
          <p:nvPr/>
        </p:nvSpPr>
        <p:spPr>
          <a:xfrm rot="5400000">
            <a:off x="8946091" y="5001054"/>
            <a:ext cx="633546" cy="232628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sp>
        <p:nvSpPr>
          <p:cNvPr id="90" name="ลูกศรขวา 89"/>
          <p:cNvSpPr/>
          <p:nvPr/>
        </p:nvSpPr>
        <p:spPr>
          <a:xfrm rot="5400000">
            <a:off x="10925750" y="5002457"/>
            <a:ext cx="633546" cy="232628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pic>
        <p:nvPicPr>
          <p:cNvPr id="91" name="รูปภาพ 9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2000" y1="43111" x2="12000" y2="43111"/>
                        <a14:foregroundMark x1="16000" y1="49333" x2="16000" y2="49333"/>
                        <a14:foregroundMark x1="19111" y1="52000" x2="19111" y2="52000"/>
                        <a14:foregroundMark x1="20889" y1="56444" x2="20889" y2="56444"/>
                        <a14:foregroundMark x1="21778" y1="64889" x2="21778" y2="64889"/>
                        <a14:foregroundMark x1="12444" y1="27111" x2="12444" y2="27111"/>
                        <a14:foregroundMark x1="18222" y1="26667" x2="18222" y2="26667"/>
                        <a14:foregroundMark x1="22667" y1="34667" x2="22667" y2="34667"/>
                        <a14:foregroundMark x1="35556" y1="25333" x2="35556" y2="25333"/>
                        <a14:foregroundMark x1="18667" y1="8889" x2="18667" y2="8889"/>
                        <a14:foregroundMark x1="48000" y1="33333" x2="48000" y2="33333"/>
                        <a14:foregroundMark x1="47556" y1="37778" x2="47556" y2="37778"/>
                        <a14:foregroundMark x1="62667" y1="34667" x2="62667" y2="34667"/>
                        <a14:foregroundMark x1="72889" y1="38222" x2="72889" y2="38222"/>
                        <a14:foregroundMark x1="78667" y1="38222" x2="78667" y2="38222"/>
                        <a14:foregroundMark x1="82222" y1="34222" x2="82222" y2="34222"/>
                        <a14:foregroundMark x1="83556" y1="31556" x2="83556" y2="31556"/>
                        <a14:foregroundMark x1="92000" y1="41778" x2="92000" y2="41778"/>
                        <a14:foregroundMark x1="80889" y1="51111" x2="80889" y2="51111"/>
                        <a14:foregroundMark x1="82667" y1="11111" x2="82667" y2="11111"/>
                        <a14:foregroundMark x1="80889" y1="6667" x2="80889" y2="6667"/>
                        <a14:backgroundMark x1="48444" y1="67111" x2="48444" y2="67111"/>
                        <a14:backgroundMark x1="43556" y1="61333" x2="43556" y2="61333"/>
                        <a14:backgroundMark x1="28000" y1="96889" x2="28000" y2="96889"/>
                        <a14:backgroundMark x1="26222" y1="98667" x2="26222" y2="98667"/>
                        <a14:backgroundMark x1="27556" y1="93778" x2="27556" y2="93778"/>
                        <a14:backgroundMark x1="30222" y1="92000" x2="30222" y2="92000"/>
                        <a14:backgroundMark x1="32889" y1="94222" x2="32889" y2="94222"/>
                        <a14:backgroundMark x1="33333" y1="91556" x2="33333" y2="91556"/>
                        <a14:backgroundMark x1="33333" y1="88889" x2="33333" y2="88889"/>
                        <a14:backgroundMark x1="34222" y1="86667" x2="34222" y2="86667"/>
                        <a14:backgroundMark x1="36444" y1="85333" x2="36444" y2="85333"/>
                        <a14:backgroundMark x1="37778" y1="83111" x2="37778" y2="83111"/>
                        <a14:backgroundMark x1="37333" y1="89333" x2="37333" y2="89333"/>
                        <a14:backgroundMark x1="38667" y1="89333" x2="38667" y2="89333"/>
                        <a14:backgroundMark x1="39556" y1="84889" x2="39556" y2="84889"/>
                        <a14:backgroundMark x1="40000" y1="82222" x2="40000" y2="82222"/>
                        <a14:backgroundMark x1="40000" y1="79556" x2="40000" y2="79556"/>
                        <a14:backgroundMark x1="40000" y1="77778" x2="40000" y2="77778"/>
                        <a14:backgroundMark x1="40000" y1="75111" x2="40000" y2="75111"/>
                        <a14:backgroundMark x1="41333" y1="70222" x2="41333" y2="70222"/>
                        <a14:backgroundMark x1="42222" y1="67111" x2="42222" y2="67111"/>
                        <a14:backgroundMark x1="36889" y1="63556" x2="36889" y2="63556"/>
                        <a14:backgroundMark x1="34222" y1="56000" x2="34222" y2="56000"/>
                        <a14:backgroundMark x1="34222" y1="52444" x2="34222" y2="52444"/>
                        <a14:backgroundMark x1="33778" y1="49333" x2="33778" y2="49333"/>
                        <a14:backgroundMark x1="35111" y1="48444" x2="35111" y2="48444"/>
                        <a14:backgroundMark x1="56000" y1="50667" x2="56000" y2="50667"/>
                        <a14:backgroundMark x1="98222" y1="78222" x2="98222" y2="78222"/>
                        <a14:backgroundMark x1="97778" y1="72889" x2="97778" y2="72889"/>
                        <a14:backgroundMark x1="97333" y1="40444" x2="97333" y2="40444"/>
                        <a14:backgroundMark x1="96444" y1="22222" x2="96444" y2="22222"/>
                        <a14:backgroundMark x1="96444" y1="10667" x2="96444" y2="10667"/>
                        <a14:backgroundMark x1="74667" y1="19556" x2="74667" y2="19556"/>
                        <a14:backgroundMark x1="72000" y1="25333" x2="72000" y2="25333"/>
                        <a14:backgroundMark x1="82222" y1="19556" x2="82222" y2="19556"/>
                        <a14:backgroundMark x1="74222" y1="16444" x2="74222" y2="16444"/>
                        <a14:backgroundMark x1="59111" y1="19556" x2="59111" y2="19556"/>
                        <a14:backgroundMark x1="41333" y1="15111" x2="41333" y2="15111"/>
                        <a14:backgroundMark x1="39111" y1="7556" x2="39111" y2="7556"/>
                        <a14:backgroundMark x1="32889" y1="8000" x2="32889" y2="8000"/>
                        <a14:backgroundMark x1="30222" y1="14222" x2="30222" y2="14222"/>
                        <a14:backgroundMark x1="4889" y1="17778" x2="4889" y2="17778"/>
                        <a14:backgroundMark x1="3556" y1="10667" x2="3556" y2="10667"/>
                        <a14:backgroundMark x1="2222" y1="32000" x2="2222" y2="32000"/>
                        <a14:backgroundMark x1="1333" y1="43111" x2="1333" y2="43111"/>
                        <a14:backgroundMark x1="1778" y1="56444" x2="1778" y2="56444"/>
                        <a14:backgroundMark x1="2667" y1="69333" x2="2667" y2="6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532" y="4376051"/>
            <a:ext cx="321487" cy="337561"/>
          </a:xfrm>
          <a:prstGeom prst="rect">
            <a:avLst/>
          </a:prstGeom>
        </p:spPr>
      </p:pic>
      <p:pic>
        <p:nvPicPr>
          <p:cNvPr id="93" name="รูปภาพ 9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203" y="4028938"/>
            <a:ext cx="437725" cy="4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343224" y="992354"/>
            <a:ext cx="115677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thaiDist" eaLnBrk="1" hangingPunct="1"/>
            <a:r>
              <a:rPr lang="th-TH" sz="2400" b="1" u="sng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itchFamily="34" charset="-34"/>
              </a:rPr>
              <a:t>วัตถุประสงค์</a:t>
            </a:r>
            <a:r>
              <a:rPr lang="th-TH" sz="24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itchFamily="34" charset="-34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itchFamily="34" charset="-34"/>
              </a:rPr>
              <a:t>: </a:t>
            </a:r>
            <a:r>
              <a:rPr lang="th-TH" sz="24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itchFamily="34" charset="-34"/>
              </a:rPr>
              <a:t> เพื่อช่วยเหลือและอำนวยความสะดวกให้แก่ข้าราชการเพื่อประโยชน์ในการดำรงชีพ นอกเหนือจากสวัสดิการที่ทางราชการ</a:t>
            </a:r>
          </a:p>
          <a:p>
            <a:pPr algn="thaiDist" eaLnBrk="1" hangingPunct="1"/>
            <a:r>
              <a:rPr lang="th-TH" sz="24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itchFamily="34" charset="-34"/>
              </a:rPr>
              <a:t>	     จัดให้แก่ข้าราชการเป็นกรณีปกติ หรือเพื่อสนับสนุนการปฏิบัติราชการ </a:t>
            </a:r>
            <a:r>
              <a:rPr lang="th-TH" sz="2400" b="1" u="sng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itchFamily="34" charset="-34"/>
              </a:rPr>
              <a:t>โดยมิเป็นไปในเชิงธุรกิจ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0" t="5557" r="17385" b="5844"/>
          <a:stretch/>
        </p:blipFill>
        <p:spPr>
          <a:xfrm>
            <a:off x="3299821" y="1789429"/>
            <a:ext cx="4260979" cy="4212771"/>
          </a:xfrm>
          <a:prstGeom prst="rect">
            <a:avLst/>
          </a:prstGeom>
        </p:spPr>
      </p:pic>
      <p:grpSp>
        <p:nvGrpSpPr>
          <p:cNvPr id="7" name="กลุ่ม 6"/>
          <p:cNvGrpSpPr/>
          <p:nvPr/>
        </p:nvGrpSpPr>
        <p:grpSpPr>
          <a:xfrm>
            <a:off x="3849434" y="2470243"/>
            <a:ext cx="3218606" cy="3032964"/>
            <a:chOff x="4453389" y="3202607"/>
            <a:chExt cx="3379536" cy="3032964"/>
          </a:xfrm>
        </p:grpSpPr>
        <p:sp>
          <p:nvSpPr>
            <p:cNvPr id="8" name="สี่เหลี่ยมผืนผ้า 7"/>
            <p:cNvSpPr/>
            <p:nvPr/>
          </p:nvSpPr>
          <p:spPr>
            <a:xfrm>
              <a:off x="5459741" y="4271589"/>
              <a:ext cx="140240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h-TH" sz="4000" b="1" dirty="0">
                  <a:ln w="11430"/>
                  <a:gradFill>
                    <a:gsLst>
                      <a:gs pos="0">
                        <a:srgbClr val="B0CCB0">
                          <a:tint val="70000"/>
                          <a:satMod val="245000"/>
                        </a:srgbClr>
                      </a:gs>
                      <a:gs pos="75000">
                        <a:srgbClr val="B0CCB0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B0CCB0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กิจกรรม</a:t>
              </a:r>
            </a:p>
          </p:txBody>
        </p:sp>
        <p:sp>
          <p:nvSpPr>
            <p:cNvPr id="9" name="สี่เหลี่ยมผืนผ้า 8"/>
            <p:cNvSpPr/>
            <p:nvPr/>
          </p:nvSpPr>
          <p:spPr>
            <a:xfrm>
              <a:off x="5703925" y="3202607"/>
              <a:ext cx="8823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800" b="1" dirty="0">
                  <a:solidFill>
                    <a:prstClr val="black"/>
                  </a:solidFill>
                  <a:latin typeface="TH SarabunIT๙" panose="020B0500040200020003" pitchFamily="34" charset="-34"/>
                  <a:cs typeface="TH SarabunIT๙" pitchFamily="34" charset="-34"/>
                </a:rPr>
                <a:t>ออมทรัพย์</a:t>
              </a:r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6668258" y="3602717"/>
              <a:ext cx="6921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800" b="1" dirty="0">
                  <a:solidFill>
                    <a:prstClr val="black"/>
                  </a:solidFill>
                  <a:latin typeface="TH SarabunIT๙" panose="020B0500040200020003" pitchFamily="34" charset="-34"/>
                  <a:cs typeface="TH SarabunIT๙" pitchFamily="34" charset="-34"/>
                </a:rPr>
                <a:t>ให้กู้เงิน</a:t>
              </a:r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6969131" y="4293096"/>
              <a:ext cx="8637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8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เคหะ</a:t>
              </a:r>
            </a:p>
            <a:p>
              <a:pPr algn="ctr"/>
              <a:r>
                <a:rPr lang="th-TH" sz="18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สงเคราะห์</a:t>
              </a:r>
            </a:p>
          </p:txBody>
        </p:sp>
        <p:sp>
          <p:nvSpPr>
            <p:cNvPr id="12" name="สี่เหลี่ยมผืนผ้า 11"/>
            <p:cNvSpPr/>
            <p:nvPr/>
          </p:nvSpPr>
          <p:spPr>
            <a:xfrm>
              <a:off x="6701667" y="5229200"/>
              <a:ext cx="8637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800" b="1" dirty="0">
                  <a:solidFill>
                    <a:prstClr val="white"/>
                  </a:solidFill>
                  <a:latin typeface="TH SarabunIT๙" pitchFamily="34" charset="-34"/>
                  <a:cs typeface="TH SarabunIT๙" pitchFamily="34" charset="-34"/>
                </a:rPr>
                <a:t>ฌาปนกิจ</a:t>
              </a:r>
            </a:p>
            <a:p>
              <a:r>
                <a:rPr lang="th-TH" sz="1800" b="1" dirty="0">
                  <a:solidFill>
                    <a:prstClr val="white"/>
                  </a:solidFill>
                  <a:latin typeface="TH SarabunIT๙" pitchFamily="34" charset="-34"/>
                  <a:cs typeface="TH SarabunIT๙" pitchFamily="34" charset="-34"/>
                </a:rPr>
                <a:t>สงเคราะห์</a:t>
              </a:r>
            </a:p>
          </p:txBody>
        </p:sp>
        <p:sp>
          <p:nvSpPr>
            <p:cNvPr id="13" name="สี่เหลี่ยมผืนผ้า 12"/>
            <p:cNvSpPr/>
            <p:nvPr/>
          </p:nvSpPr>
          <p:spPr>
            <a:xfrm>
              <a:off x="5544178" y="5589240"/>
              <a:ext cx="122230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8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กีฬา</a:t>
              </a:r>
            </a:p>
            <a:p>
              <a:pPr algn="ctr"/>
              <a:r>
                <a:rPr lang="th-TH" sz="18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และนันทนาการ</a:t>
              </a:r>
            </a:p>
          </p:txBody>
        </p:sp>
        <p:sp>
          <p:nvSpPr>
            <p:cNvPr id="14" name="สี่เหลี่ยมผืนผ้า 13"/>
            <p:cNvSpPr/>
            <p:nvPr/>
          </p:nvSpPr>
          <p:spPr>
            <a:xfrm>
              <a:off x="4840267" y="5301208"/>
              <a:ext cx="83013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8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ร้านค้า</a:t>
              </a:r>
            </a:p>
            <a:p>
              <a:pPr algn="ctr"/>
              <a:r>
                <a:rPr lang="th-TH" sz="18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สวัสดิการ</a:t>
              </a:r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>
              <a:off x="4453389" y="4456255"/>
              <a:ext cx="8806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800" b="1" dirty="0">
                  <a:solidFill>
                    <a:prstClr val="black"/>
                  </a:solidFill>
                  <a:latin typeface="TH SarabunIT๙" panose="020B0500040200020003" pitchFamily="34" charset="-34"/>
                  <a:cs typeface="TH SarabunIT๙" pitchFamily="34" charset="-34"/>
                </a:rPr>
                <a:t>ฝึกวิชาชีพ</a:t>
              </a: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4727791" y="3492297"/>
              <a:ext cx="102032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600" b="1" dirty="0">
                  <a:solidFill>
                    <a:prstClr val="black"/>
                  </a:solidFill>
                  <a:latin typeface="TH SarabunIT๙" panose="020B0500040200020003" pitchFamily="34" charset="-34"/>
                  <a:cs typeface="TH SarabunIT๙" pitchFamily="34" charset="-34"/>
                </a:rPr>
                <a:t>การสงเคราะห์</a:t>
              </a:r>
              <a:br>
                <a:rPr lang="th-TH" sz="1600" b="1" dirty="0">
                  <a:solidFill>
                    <a:prstClr val="black"/>
                  </a:solidFill>
                  <a:latin typeface="TH SarabunIT๙" panose="020B0500040200020003" pitchFamily="34" charset="-34"/>
                  <a:cs typeface="TH SarabunIT๙" pitchFamily="34" charset="-34"/>
                </a:rPr>
              </a:br>
              <a:r>
                <a:rPr lang="th-TH" sz="1600" b="1" dirty="0">
                  <a:solidFill>
                    <a:prstClr val="black"/>
                  </a:solidFill>
                  <a:latin typeface="TH SarabunIT๙" panose="020B0500040200020003" pitchFamily="34" charset="-34"/>
                  <a:cs typeface="TH SarabunIT๙" pitchFamily="34" charset="-34"/>
                </a:rPr>
                <a:t>ด้านอื่นๆ </a:t>
              </a:r>
            </a:p>
          </p:txBody>
        </p:sp>
      </p:grpSp>
      <p:grpSp>
        <p:nvGrpSpPr>
          <p:cNvPr id="17" name="กลุ่ม 16"/>
          <p:cNvGrpSpPr/>
          <p:nvPr/>
        </p:nvGrpSpPr>
        <p:grpSpPr>
          <a:xfrm>
            <a:off x="343223" y="1970764"/>
            <a:ext cx="3167008" cy="3658725"/>
            <a:chOff x="637387" y="2888859"/>
            <a:chExt cx="3325358" cy="3658725"/>
          </a:xfrm>
        </p:grpSpPr>
        <p:pic>
          <p:nvPicPr>
            <p:cNvPr id="18" name="รูปภาพ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9" t="6096" r="81940" b="8281"/>
            <a:stretch/>
          </p:blipFill>
          <p:spPr>
            <a:xfrm>
              <a:off x="637387" y="2888859"/>
              <a:ext cx="740432" cy="3658725"/>
            </a:xfrm>
            <a:prstGeom prst="rect">
              <a:avLst/>
            </a:prstGeom>
          </p:spPr>
        </p:pic>
        <p:sp>
          <p:nvSpPr>
            <p:cNvPr id="19" name="สี่เหลี่ยมผืนผ้ามุมมน 18"/>
            <p:cNvSpPr/>
            <p:nvPr/>
          </p:nvSpPr>
          <p:spPr>
            <a:xfrm>
              <a:off x="1259632" y="3376373"/>
              <a:ext cx="2520280" cy="62645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20" name="สี่เหลี่ยมผืนผ้ามุมมน 19"/>
            <p:cNvSpPr/>
            <p:nvPr/>
          </p:nvSpPr>
          <p:spPr>
            <a:xfrm>
              <a:off x="1259632" y="4134300"/>
              <a:ext cx="2520280" cy="52201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21" name="สี่เหลี่ยมผืนผ้ามุมมน 20"/>
            <p:cNvSpPr/>
            <p:nvPr/>
          </p:nvSpPr>
          <p:spPr>
            <a:xfrm>
              <a:off x="1259632" y="4856365"/>
              <a:ext cx="2520280" cy="52201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22" name="สี่เหลี่ยมผืนผ้ามุมมน 21"/>
            <p:cNvSpPr/>
            <p:nvPr/>
          </p:nvSpPr>
          <p:spPr>
            <a:xfrm>
              <a:off x="1259632" y="5703697"/>
              <a:ext cx="2520280" cy="52201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23" name="สี่เหลี่ยมผืนผ้า 22"/>
            <p:cNvSpPr/>
            <p:nvPr/>
          </p:nvSpPr>
          <p:spPr>
            <a:xfrm>
              <a:off x="1331397" y="3347700"/>
              <a:ext cx="9075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800" b="1" dirty="0">
                  <a:solidFill>
                    <a:srgbClr val="FF0000"/>
                  </a:solidFill>
                  <a:latin typeface="TH SarabunIT๙" panose="020B0500040200020003" pitchFamily="34" charset="-34"/>
                  <a:cs typeface="TH SarabunIT๙" pitchFamily="34" charset="-34"/>
                </a:rPr>
                <a:t>ผู้ให้บริการ</a:t>
              </a: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1331640" y="3594502"/>
              <a:ext cx="22120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600" b="1" dirty="0">
                  <a:solidFill>
                    <a:prstClr val="black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คณะกรรมการสวัสดิการข้าราชการ</a:t>
              </a:r>
            </a:p>
          </p:txBody>
        </p:sp>
        <p:sp>
          <p:nvSpPr>
            <p:cNvPr id="25" name="สี่เหลี่ยมผืนผ้า 24"/>
            <p:cNvSpPr/>
            <p:nvPr/>
          </p:nvSpPr>
          <p:spPr>
            <a:xfrm>
              <a:off x="1316969" y="4077072"/>
              <a:ext cx="9227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800" b="1" dirty="0">
                  <a:solidFill>
                    <a:srgbClr val="008000"/>
                  </a:solidFill>
                  <a:latin typeface="TH SarabunIT๙" panose="020B0500040200020003" pitchFamily="34" charset="-34"/>
                  <a:cs typeface="TH SarabunIT๙" pitchFamily="34" charset="-34"/>
                </a:rPr>
                <a:t>ผู้รับบริการ</a:t>
              </a:r>
            </a:p>
          </p:txBody>
        </p:sp>
        <p:sp>
          <p:nvSpPr>
            <p:cNvPr id="26" name="สี่เหลี่ยมผืนผ้า 25"/>
            <p:cNvSpPr/>
            <p:nvPr/>
          </p:nvSpPr>
          <p:spPr>
            <a:xfrm>
              <a:off x="1331640" y="4365104"/>
              <a:ext cx="263110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600" b="1" dirty="0">
                  <a:solidFill>
                    <a:prstClr val="black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ข้าราชการที่เป็นสมาชิกสวัสดิการเป็นหลัก</a:t>
              </a:r>
            </a:p>
          </p:txBody>
        </p:sp>
        <p:sp>
          <p:nvSpPr>
            <p:cNvPr id="27" name="สี่เหลี่ยมผืนผ้า 26"/>
            <p:cNvSpPr/>
            <p:nvPr/>
          </p:nvSpPr>
          <p:spPr>
            <a:xfrm>
              <a:off x="1331640" y="4797152"/>
              <a:ext cx="9227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800" b="1" dirty="0">
                  <a:solidFill>
                    <a:srgbClr val="6666FF"/>
                  </a:solidFill>
                  <a:latin typeface="TH SarabunIT๙" panose="020B0500040200020003" pitchFamily="34" charset="-34"/>
                  <a:cs typeface="TH SarabunIT๙" pitchFamily="34" charset="-34"/>
                </a:rPr>
                <a:t>สภาพ</a:t>
              </a:r>
              <a:r>
                <a:rPr lang="th-TH" sz="1800" b="1" dirty="0" err="1">
                  <a:solidFill>
                    <a:srgbClr val="6666FF"/>
                  </a:solidFill>
                  <a:latin typeface="TH SarabunIT๙" panose="020B0500040200020003" pitchFamily="34" charset="-34"/>
                  <a:cs typeface="TH SarabunIT๙" pitchFamily="34" charset="-34"/>
                </a:rPr>
                <a:t>ทำเล</a:t>
              </a:r>
              <a:endParaRPr lang="th-TH" sz="1800" b="1" dirty="0">
                <a:solidFill>
                  <a:srgbClr val="6666FF"/>
                </a:solidFill>
                <a:latin typeface="TH SarabunIT๙" panose="020B0500040200020003" pitchFamily="34" charset="-34"/>
                <a:cs typeface="TH SarabunIT๙" pitchFamily="34" charset="-34"/>
              </a:endParaRPr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1331640" y="5043954"/>
              <a:ext cx="24341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600" b="1" dirty="0">
                  <a:solidFill>
                    <a:prstClr val="black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เป็น</a:t>
              </a:r>
              <a:r>
                <a:rPr lang="th-TH" sz="1600" b="1" dirty="0" err="1">
                  <a:solidFill>
                    <a:prstClr val="black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ทำเล</a:t>
              </a:r>
              <a:r>
                <a:rPr lang="th-TH" sz="1600" b="1" dirty="0">
                  <a:solidFill>
                    <a:prstClr val="black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ที่ไม่เอื้อบริการบุคคลภายนอก</a:t>
              </a:r>
            </a:p>
          </p:txBody>
        </p:sp>
        <p:sp>
          <p:nvSpPr>
            <p:cNvPr id="29" name="สี่เหลี่ยมผืนผ้า 28"/>
            <p:cNvSpPr/>
            <p:nvPr/>
          </p:nvSpPr>
          <p:spPr>
            <a:xfrm>
              <a:off x="1312962" y="5651956"/>
              <a:ext cx="9546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800" b="1" dirty="0">
                  <a:solidFill>
                    <a:srgbClr val="7030A0"/>
                  </a:solidFill>
                  <a:latin typeface="TH SarabunIT๙" panose="020B0500040200020003" pitchFamily="34" charset="-34"/>
                  <a:cs typeface="TH SarabunIT๙" pitchFamily="34" charset="-34"/>
                </a:rPr>
                <a:t>เวลาทำการ</a:t>
              </a:r>
            </a:p>
          </p:txBody>
        </p:sp>
        <p:sp>
          <p:nvSpPr>
            <p:cNvPr id="30" name="สี่เหลี่ยมผืนผ้า 29"/>
            <p:cNvSpPr/>
            <p:nvPr/>
          </p:nvSpPr>
          <p:spPr>
            <a:xfrm>
              <a:off x="1331640" y="5898758"/>
              <a:ext cx="230289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600" b="1" dirty="0">
                  <a:solidFill>
                    <a:prstClr val="black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ใกล้เคียงกับระยะเวลาปฏิบัติราชการ</a:t>
              </a:r>
            </a:p>
          </p:txBody>
        </p:sp>
        <p:pic>
          <p:nvPicPr>
            <p:cNvPr id="31" name="รูปภาพ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04" t="45239" r="44341" b="44519"/>
            <a:stretch/>
          </p:blipFill>
          <p:spPr>
            <a:xfrm>
              <a:off x="755576" y="3429000"/>
              <a:ext cx="674174" cy="486993"/>
            </a:xfrm>
            <a:prstGeom prst="rect">
              <a:avLst/>
            </a:prstGeom>
          </p:spPr>
        </p:pic>
        <p:pic>
          <p:nvPicPr>
            <p:cNvPr id="32" name="รูปภาพ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04" t="45239" r="44341" b="44519"/>
            <a:stretch/>
          </p:blipFill>
          <p:spPr>
            <a:xfrm>
              <a:off x="755576" y="4166143"/>
              <a:ext cx="674174" cy="486993"/>
            </a:xfrm>
            <a:prstGeom prst="rect">
              <a:avLst/>
            </a:prstGeom>
          </p:spPr>
        </p:pic>
        <p:pic>
          <p:nvPicPr>
            <p:cNvPr id="33" name="รูปภาพ 3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9" t="38640" r="44341" b="42140"/>
            <a:stretch/>
          </p:blipFill>
          <p:spPr>
            <a:xfrm>
              <a:off x="807033" y="5570155"/>
              <a:ext cx="481860" cy="562403"/>
            </a:xfrm>
            <a:prstGeom prst="rect">
              <a:avLst/>
            </a:prstGeom>
          </p:spPr>
        </p:pic>
        <p:pic>
          <p:nvPicPr>
            <p:cNvPr id="34" name="รูปภาพ 3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88" t="38496" r="42912" b="44879"/>
            <a:stretch/>
          </p:blipFill>
          <p:spPr>
            <a:xfrm>
              <a:off x="853465" y="4905959"/>
              <a:ext cx="435428" cy="395249"/>
            </a:xfrm>
            <a:prstGeom prst="rect">
              <a:avLst/>
            </a:prstGeom>
          </p:spPr>
        </p:pic>
      </p:grpSp>
      <p:sp>
        <p:nvSpPr>
          <p:cNvPr id="35" name="ชื่อเรื่อง 1"/>
          <p:cNvSpPr txBox="1">
            <a:spLocks/>
          </p:cNvSpPr>
          <p:nvPr/>
        </p:nvSpPr>
        <p:spPr>
          <a:xfrm>
            <a:off x="2177143" y="133961"/>
            <a:ext cx="7837714" cy="79095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5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itchFamily="34" charset="-34"/>
              </a:rPr>
              <a:t>การจัดสวัสดิการภายในส่วนราชการ</a:t>
            </a:r>
          </a:p>
        </p:txBody>
      </p:sp>
      <p:sp>
        <p:nvSpPr>
          <p:cNvPr id="36" name="Slide Number Placeholder 1">
            <a:extLst>
              <a:ext uri="{FF2B5EF4-FFF2-40B4-BE49-F238E27FC236}">
                <a16:creationId xmlns:a16="http://schemas.microsoft.com/office/drawing/2014/main" id="{E00DC941-67C8-49BE-9384-4AA6DB7D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603" y="6459789"/>
            <a:ext cx="1312025" cy="365125"/>
          </a:xfrm>
        </p:spPr>
        <p:txBody>
          <a:bodyPr/>
          <a:lstStyle/>
          <a:p>
            <a:fld id="{CA61BD1B-E65D-4C57-8A17-B60745517586}" type="slidenum">
              <a:rPr lang="th-TH" sz="240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pPr/>
              <a:t>44</a:t>
            </a:fld>
            <a:r>
              <a:rPr lang="th-TH" sz="24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              </a:t>
            </a:r>
          </a:p>
        </p:txBody>
      </p:sp>
      <p:sp>
        <p:nvSpPr>
          <p:cNvPr id="37" name="แผนผังลําดับงาน: กระบวนการสำรอง 35"/>
          <p:cNvSpPr/>
          <p:nvPr/>
        </p:nvSpPr>
        <p:spPr>
          <a:xfrm>
            <a:off x="7515405" y="2032753"/>
            <a:ext cx="4294377" cy="510778"/>
          </a:xfrm>
          <a:prstGeom prst="flowChartAlternateProcess">
            <a:avLst/>
          </a:prstGeom>
          <a:solidFill>
            <a:srgbClr val="FFC9C9"/>
          </a:solidFill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ขั้นตอนการขอจัดสวัสดิการภายในส่วนราชการ</a:t>
            </a:r>
          </a:p>
        </p:txBody>
      </p:sp>
      <p:grpSp>
        <p:nvGrpSpPr>
          <p:cNvPr id="38" name="กลุ่ม 47"/>
          <p:cNvGrpSpPr/>
          <p:nvPr/>
        </p:nvGrpSpPr>
        <p:grpSpPr>
          <a:xfrm>
            <a:off x="7655616" y="2668002"/>
            <a:ext cx="3801601" cy="830997"/>
            <a:chOff x="7972431" y="2168477"/>
            <a:chExt cx="3991681" cy="830997"/>
          </a:xfrm>
        </p:grpSpPr>
        <p:pic>
          <p:nvPicPr>
            <p:cNvPr id="39" name="รูปภาพ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2431" y="2371614"/>
              <a:ext cx="233362" cy="542002"/>
            </a:xfrm>
            <a:prstGeom prst="rect">
              <a:avLst/>
            </a:prstGeom>
          </p:spPr>
        </p:pic>
        <p:sp>
          <p:nvSpPr>
            <p:cNvPr id="40" name="สี่เหลี่ยมผืนผ้า 39"/>
            <p:cNvSpPr/>
            <p:nvPr/>
          </p:nvSpPr>
          <p:spPr>
            <a:xfrm>
              <a:off x="8422281" y="2168477"/>
              <a:ext cx="354183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คณะกรรมการสวัสดิการพิจารณาให้มีการจัดสวัสดิการภายในส่วนราชการ</a:t>
              </a:r>
            </a:p>
          </p:txBody>
        </p:sp>
      </p:grpSp>
      <p:grpSp>
        <p:nvGrpSpPr>
          <p:cNvPr id="41" name="กลุ่ม 46"/>
          <p:cNvGrpSpPr/>
          <p:nvPr/>
        </p:nvGrpSpPr>
        <p:grpSpPr>
          <a:xfrm>
            <a:off x="8094333" y="3780351"/>
            <a:ext cx="3715448" cy="830997"/>
            <a:chOff x="8196242" y="3455093"/>
            <a:chExt cx="3901220" cy="830997"/>
          </a:xfrm>
        </p:grpSpPr>
        <p:pic>
          <p:nvPicPr>
            <p:cNvPr id="42" name="รูปภาพ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6242" y="3605675"/>
              <a:ext cx="408104" cy="580701"/>
            </a:xfrm>
            <a:prstGeom prst="rect">
              <a:avLst/>
            </a:prstGeom>
          </p:spPr>
        </p:pic>
        <p:sp>
          <p:nvSpPr>
            <p:cNvPr id="43" name="สี่เหลี่ยมผืนผ้า 40"/>
            <p:cNvSpPr/>
            <p:nvPr/>
          </p:nvSpPr>
          <p:spPr>
            <a:xfrm>
              <a:off x="8301015" y="3455093"/>
              <a:ext cx="379644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หัวหน้าส่วนราชการพิจารณาอนุญาต</a:t>
              </a:r>
              <a:br>
                <a:rPr lang="th-TH" sz="24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</a:br>
              <a:r>
                <a:rPr lang="th-TH" sz="24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ให้ใช้ที่ราชพัสดุ </a:t>
              </a:r>
            </a:p>
          </p:txBody>
        </p:sp>
      </p:grpSp>
      <p:grpSp>
        <p:nvGrpSpPr>
          <p:cNvPr id="44" name="กลุ่ม 45"/>
          <p:cNvGrpSpPr/>
          <p:nvPr/>
        </p:nvGrpSpPr>
        <p:grpSpPr>
          <a:xfrm>
            <a:off x="8111257" y="4967222"/>
            <a:ext cx="3637642" cy="830997"/>
            <a:chOff x="7853365" y="4801655"/>
            <a:chExt cx="3819524" cy="830997"/>
          </a:xfrm>
        </p:grpSpPr>
        <p:pic>
          <p:nvPicPr>
            <p:cNvPr id="45" name="รูปภาพ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3365" y="4944188"/>
              <a:ext cx="371475" cy="589123"/>
            </a:xfrm>
            <a:prstGeom prst="rect">
              <a:avLst/>
            </a:prstGeom>
          </p:spPr>
        </p:pic>
        <p:sp>
          <p:nvSpPr>
            <p:cNvPr id="46" name="สี่เหลี่ยมผืนผ้า 41"/>
            <p:cNvSpPr/>
            <p:nvPr/>
          </p:nvSpPr>
          <p:spPr>
            <a:xfrm>
              <a:off x="7984131" y="4801655"/>
              <a:ext cx="36887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อนุมัติให้ใช้น้ำ กระแสไฟฟ้าหรือ</a:t>
              </a:r>
            </a:p>
            <a:p>
              <a:pPr algn="ctr"/>
              <a:r>
                <a:rPr lang="th-TH" sz="24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สิ่งสาธารณูปโภคอื่น ได้โดยประหยัด</a:t>
              </a:r>
            </a:p>
          </p:txBody>
        </p:sp>
      </p:grpSp>
      <p:cxnSp>
        <p:nvCxnSpPr>
          <p:cNvPr id="47" name="ตัวเชื่อมต่อตรง 49"/>
          <p:cNvCxnSpPr/>
          <p:nvPr/>
        </p:nvCxnSpPr>
        <p:spPr>
          <a:xfrm>
            <a:off x="8690429" y="3565773"/>
            <a:ext cx="200478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ตัวเชื่อมต่อตรง 50"/>
          <p:cNvCxnSpPr/>
          <p:nvPr/>
        </p:nvCxnSpPr>
        <p:spPr>
          <a:xfrm>
            <a:off x="8924348" y="4773566"/>
            <a:ext cx="200478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7515405" y="2032756"/>
            <a:ext cx="4294377" cy="3933661"/>
          </a:xfrm>
          <a:prstGeom prst="roundRect">
            <a:avLst>
              <a:gd name="adj" fmla="val 2139"/>
            </a:avLst>
          </a:prstGeom>
          <a:noFill/>
          <a:ln>
            <a:solidFill>
              <a:srgbClr val="FFC9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15158"/>
      </p:ext>
    </p:extLst>
  </p:cSld>
  <p:clrMapOvr>
    <a:masterClrMapping/>
  </p:clrMapOvr>
  <p:transition spd="slow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ชื่อเรื่อง 1"/>
          <p:cNvSpPr txBox="1">
            <a:spLocks/>
          </p:cNvSpPr>
          <p:nvPr/>
        </p:nvSpPr>
        <p:spPr>
          <a:xfrm>
            <a:off x="2177143" y="176162"/>
            <a:ext cx="7837714" cy="78666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5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itchFamily="34" charset="-34"/>
              </a:rPr>
              <a:t>การจัดสวัสดิการในเชิงธุรกิจ</a:t>
            </a:r>
          </a:p>
        </p:txBody>
      </p:sp>
      <p:sp>
        <p:nvSpPr>
          <p:cNvPr id="37" name="TextBox 9"/>
          <p:cNvSpPr txBox="1">
            <a:spLocks noChangeArrowheads="1"/>
          </p:cNvSpPr>
          <p:nvPr/>
        </p:nvSpPr>
        <p:spPr bwMode="auto">
          <a:xfrm>
            <a:off x="1125416" y="1005236"/>
            <a:ext cx="100870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thaiDist" eaLnBrk="1" hangingPunct="1"/>
            <a:r>
              <a:rPr lang="th-TH" sz="2400" b="1" u="sng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itchFamily="34" charset="-34"/>
              </a:rPr>
              <a:t>วัตถุประสงค์</a:t>
            </a:r>
            <a:r>
              <a:rPr lang="th-TH" sz="24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itchFamily="34" charset="-34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itchFamily="34" charset="-34"/>
              </a:rPr>
              <a:t>:</a:t>
            </a:r>
            <a:r>
              <a:rPr lang="th-TH" sz="24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กิจกรรม/กิจการที่เป็นสวัสดิการภายในส่วนราชการที่คณะกรรมการฯ จัดให้มีขึ้นในทางการค้ากับสมาชิก</a:t>
            </a:r>
            <a:br>
              <a:rPr lang="th-TH" sz="24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24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 	      และบุคคลภายนอกทั่วไป เช่น</a:t>
            </a:r>
            <a:endParaRPr lang="th-TH" sz="2400" b="1" u="sng" dirty="0">
              <a:solidFill>
                <a:prstClr val="black"/>
              </a:solidFill>
              <a:latin typeface="TH SarabunIT๙" panose="020B0500040200020003" pitchFamily="34" charset="-34"/>
              <a:cs typeface="TH SarabunIT๙" pitchFamily="34" charset="-34"/>
            </a:endParaRPr>
          </a:p>
        </p:txBody>
      </p:sp>
      <p:grpSp>
        <p:nvGrpSpPr>
          <p:cNvPr id="38" name="กลุ่ม 37"/>
          <p:cNvGrpSpPr/>
          <p:nvPr/>
        </p:nvGrpSpPr>
        <p:grpSpPr>
          <a:xfrm>
            <a:off x="208443" y="2021690"/>
            <a:ext cx="3423488" cy="3658725"/>
            <a:chOff x="637387" y="2888859"/>
            <a:chExt cx="3594664" cy="3658725"/>
          </a:xfrm>
        </p:grpSpPr>
        <p:pic>
          <p:nvPicPr>
            <p:cNvPr id="39" name="รูปภาพ 3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9" t="6096" r="81940" b="8281"/>
            <a:stretch/>
          </p:blipFill>
          <p:spPr>
            <a:xfrm>
              <a:off x="637387" y="2888859"/>
              <a:ext cx="740432" cy="3658725"/>
            </a:xfrm>
            <a:prstGeom prst="rect">
              <a:avLst/>
            </a:prstGeom>
          </p:spPr>
        </p:pic>
        <p:sp>
          <p:nvSpPr>
            <p:cNvPr id="40" name="สี่เหลี่ยมผืนผ้ามุมมน 39"/>
            <p:cNvSpPr/>
            <p:nvPr/>
          </p:nvSpPr>
          <p:spPr>
            <a:xfrm>
              <a:off x="1259632" y="3376373"/>
              <a:ext cx="2912850" cy="62645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41" name="สี่เหลี่ยมผืนผ้ามุมมน 40"/>
            <p:cNvSpPr/>
            <p:nvPr/>
          </p:nvSpPr>
          <p:spPr>
            <a:xfrm>
              <a:off x="1259632" y="4134300"/>
              <a:ext cx="2773080" cy="52201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42" name="สี่เหลี่ยมผืนผ้ามุมมน 41"/>
            <p:cNvSpPr/>
            <p:nvPr/>
          </p:nvSpPr>
          <p:spPr>
            <a:xfrm>
              <a:off x="1259632" y="4856365"/>
              <a:ext cx="2773080" cy="52201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43" name="สี่เหลี่ยมผืนผ้ามุมมน 42"/>
            <p:cNvSpPr/>
            <p:nvPr/>
          </p:nvSpPr>
          <p:spPr>
            <a:xfrm>
              <a:off x="1259632" y="5703697"/>
              <a:ext cx="2773080" cy="52201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  <p:sp>
          <p:nvSpPr>
            <p:cNvPr id="44" name="สี่เหลี่ยมผืนผ้า 43"/>
            <p:cNvSpPr/>
            <p:nvPr/>
          </p:nvSpPr>
          <p:spPr>
            <a:xfrm>
              <a:off x="1331397" y="3347700"/>
              <a:ext cx="9075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800" b="1" dirty="0">
                  <a:solidFill>
                    <a:srgbClr val="FF0000"/>
                  </a:solidFill>
                  <a:latin typeface="TH SarabunIT๙" panose="020B0500040200020003" pitchFamily="34" charset="-34"/>
                  <a:cs typeface="TH SarabunIT๙" pitchFamily="34" charset="-34"/>
                </a:rPr>
                <a:t>ผู้ให้บริการ</a:t>
              </a:r>
            </a:p>
          </p:txBody>
        </p:sp>
        <p:sp>
          <p:nvSpPr>
            <p:cNvPr id="45" name="สี่เหลี่ยมผืนผ้า 44"/>
            <p:cNvSpPr/>
            <p:nvPr/>
          </p:nvSpPr>
          <p:spPr>
            <a:xfrm>
              <a:off x="1331640" y="3650317"/>
              <a:ext cx="29004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600" b="1" dirty="0">
                  <a:solidFill>
                    <a:prstClr val="black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มอบให้บุคคลอื่นดำเนินการ</a:t>
              </a:r>
              <a:r>
                <a:rPr lang="th-TH" sz="1600" b="1" dirty="0" err="1">
                  <a:solidFill>
                    <a:prstClr val="black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แทนค</a:t>
              </a:r>
              <a:r>
                <a:rPr lang="th-TH" sz="1600" b="1" dirty="0">
                  <a:solidFill>
                    <a:prstClr val="black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กก.สวัสดิการ</a:t>
              </a:r>
            </a:p>
          </p:txBody>
        </p:sp>
        <p:sp>
          <p:nvSpPr>
            <p:cNvPr id="46" name="สี่เหลี่ยมผืนผ้า 45"/>
            <p:cNvSpPr/>
            <p:nvPr/>
          </p:nvSpPr>
          <p:spPr>
            <a:xfrm>
              <a:off x="1316969" y="4077072"/>
              <a:ext cx="9227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800" b="1" dirty="0">
                  <a:solidFill>
                    <a:srgbClr val="008000"/>
                  </a:solidFill>
                  <a:latin typeface="TH SarabunIT๙" panose="020B0500040200020003" pitchFamily="34" charset="-34"/>
                  <a:cs typeface="TH SarabunIT๙" pitchFamily="34" charset="-34"/>
                </a:rPr>
                <a:t>ผู้รับบริการ</a:t>
              </a:r>
            </a:p>
          </p:txBody>
        </p:sp>
        <p:sp>
          <p:nvSpPr>
            <p:cNvPr id="47" name="สี่เหลี่ยมผืนผ้า 46"/>
            <p:cNvSpPr/>
            <p:nvPr/>
          </p:nvSpPr>
          <p:spPr>
            <a:xfrm>
              <a:off x="1331640" y="4319875"/>
              <a:ext cx="26193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600" b="1" dirty="0">
                  <a:solidFill>
                    <a:prstClr val="black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สมาชิกสวัสดิการและบุคคลภายนอกทั่วไป</a:t>
              </a:r>
            </a:p>
          </p:txBody>
        </p:sp>
        <p:sp>
          <p:nvSpPr>
            <p:cNvPr id="48" name="สี่เหลี่ยมผืนผ้า 47"/>
            <p:cNvSpPr/>
            <p:nvPr/>
          </p:nvSpPr>
          <p:spPr>
            <a:xfrm>
              <a:off x="1331640" y="4797152"/>
              <a:ext cx="9227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800" b="1" dirty="0">
                  <a:solidFill>
                    <a:srgbClr val="6666FF"/>
                  </a:solidFill>
                  <a:latin typeface="TH SarabunIT๙" panose="020B0500040200020003" pitchFamily="34" charset="-34"/>
                  <a:cs typeface="TH SarabunIT๙" pitchFamily="34" charset="-34"/>
                </a:rPr>
                <a:t>สภาพ</a:t>
              </a:r>
              <a:r>
                <a:rPr lang="th-TH" sz="1800" b="1" dirty="0" err="1">
                  <a:solidFill>
                    <a:srgbClr val="6666FF"/>
                  </a:solidFill>
                  <a:latin typeface="TH SarabunIT๙" panose="020B0500040200020003" pitchFamily="34" charset="-34"/>
                  <a:cs typeface="TH SarabunIT๙" pitchFamily="34" charset="-34"/>
                </a:rPr>
                <a:t>ทำเล</a:t>
              </a:r>
              <a:endParaRPr lang="th-TH" sz="1800" b="1" dirty="0">
                <a:solidFill>
                  <a:srgbClr val="6666FF"/>
                </a:solidFill>
                <a:latin typeface="TH SarabunIT๙" panose="020B0500040200020003" pitchFamily="34" charset="-34"/>
                <a:cs typeface="TH SarabunIT๙" pitchFamily="34" charset="-34"/>
              </a:endParaRPr>
            </a:p>
          </p:txBody>
        </p:sp>
        <p:sp>
          <p:nvSpPr>
            <p:cNvPr id="49" name="สี่เหลี่ยมผืนผ้า 48"/>
            <p:cNvSpPr/>
            <p:nvPr/>
          </p:nvSpPr>
          <p:spPr>
            <a:xfrm>
              <a:off x="1331640" y="5043954"/>
              <a:ext cx="23988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600" b="1" dirty="0">
                  <a:solidFill>
                    <a:prstClr val="black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เอื้อหรือมุ่งบริการบุคคลภายนอกทั่วไป</a:t>
              </a:r>
            </a:p>
          </p:txBody>
        </p:sp>
        <p:sp>
          <p:nvSpPr>
            <p:cNvPr id="50" name="สี่เหลี่ยมผืนผ้า 49"/>
            <p:cNvSpPr/>
            <p:nvPr/>
          </p:nvSpPr>
          <p:spPr>
            <a:xfrm>
              <a:off x="1312962" y="5651956"/>
              <a:ext cx="9546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800" b="1" dirty="0">
                  <a:solidFill>
                    <a:srgbClr val="7030A0"/>
                  </a:solidFill>
                  <a:latin typeface="TH SarabunIT๙" panose="020B0500040200020003" pitchFamily="34" charset="-34"/>
                  <a:cs typeface="TH SarabunIT๙" pitchFamily="34" charset="-34"/>
                </a:rPr>
                <a:t>เวลาทำการ</a:t>
              </a:r>
            </a:p>
          </p:txBody>
        </p:sp>
        <p:sp>
          <p:nvSpPr>
            <p:cNvPr id="51" name="สี่เหลี่ยมผืนผ้า 50"/>
            <p:cNvSpPr/>
            <p:nvPr/>
          </p:nvSpPr>
          <p:spPr>
            <a:xfrm>
              <a:off x="1331640" y="5898758"/>
              <a:ext cx="20722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600" b="1" dirty="0">
                  <a:solidFill>
                    <a:prstClr val="black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เกินกว่าระยะเวลาปฏิบัติราชการ</a:t>
              </a:r>
            </a:p>
          </p:txBody>
        </p:sp>
        <p:pic>
          <p:nvPicPr>
            <p:cNvPr id="52" name="รูปภาพ 5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04" t="45239" r="44341" b="44519"/>
            <a:stretch/>
          </p:blipFill>
          <p:spPr>
            <a:xfrm>
              <a:off x="755576" y="3429000"/>
              <a:ext cx="674174" cy="486993"/>
            </a:xfrm>
            <a:prstGeom prst="rect">
              <a:avLst/>
            </a:prstGeom>
          </p:spPr>
        </p:pic>
        <p:pic>
          <p:nvPicPr>
            <p:cNvPr id="53" name="รูปภาพ 5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04" t="45239" r="44341" b="44519"/>
            <a:stretch/>
          </p:blipFill>
          <p:spPr>
            <a:xfrm>
              <a:off x="755576" y="4166143"/>
              <a:ext cx="674174" cy="486993"/>
            </a:xfrm>
            <a:prstGeom prst="rect">
              <a:avLst/>
            </a:prstGeom>
          </p:spPr>
        </p:pic>
        <p:pic>
          <p:nvPicPr>
            <p:cNvPr id="54" name="รูปภาพ 5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29" t="38640" r="44341" b="42140"/>
            <a:stretch/>
          </p:blipFill>
          <p:spPr>
            <a:xfrm>
              <a:off x="807033" y="5570155"/>
              <a:ext cx="481860" cy="562403"/>
            </a:xfrm>
            <a:prstGeom prst="rect">
              <a:avLst/>
            </a:prstGeom>
          </p:spPr>
        </p:pic>
        <p:pic>
          <p:nvPicPr>
            <p:cNvPr id="55" name="รูปภาพ 5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88" t="38496" r="42912" b="44879"/>
            <a:stretch/>
          </p:blipFill>
          <p:spPr>
            <a:xfrm>
              <a:off x="853465" y="4905959"/>
              <a:ext cx="435428" cy="395249"/>
            </a:xfrm>
            <a:prstGeom prst="rect">
              <a:avLst/>
            </a:prstGeom>
          </p:spPr>
        </p:pic>
      </p:grpSp>
      <p:grpSp>
        <p:nvGrpSpPr>
          <p:cNvPr id="56" name="กลุ่ม 55"/>
          <p:cNvGrpSpPr/>
          <p:nvPr/>
        </p:nvGrpSpPr>
        <p:grpSpPr>
          <a:xfrm>
            <a:off x="3452368" y="2075841"/>
            <a:ext cx="4199506" cy="4014398"/>
            <a:chOff x="4352059" y="2590191"/>
            <a:chExt cx="4409483" cy="4014398"/>
          </a:xfrm>
        </p:grpSpPr>
        <p:pic>
          <p:nvPicPr>
            <p:cNvPr id="57" name="รูปภาพ 5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57" t="25661" r="53819" b="16064"/>
            <a:stretch/>
          </p:blipFill>
          <p:spPr>
            <a:xfrm>
              <a:off x="4352059" y="3339607"/>
              <a:ext cx="1529071" cy="2701002"/>
            </a:xfrm>
            <a:prstGeom prst="rect">
              <a:avLst/>
            </a:prstGeom>
          </p:spPr>
        </p:pic>
        <p:pic>
          <p:nvPicPr>
            <p:cNvPr id="58" name="รูปภาพ 5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10" t="26686" r="23052" b="17304"/>
            <a:stretch/>
          </p:blipFill>
          <p:spPr>
            <a:xfrm>
              <a:off x="7308303" y="3356992"/>
              <a:ext cx="1440161" cy="2528512"/>
            </a:xfrm>
            <a:prstGeom prst="rect">
              <a:avLst/>
            </a:prstGeom>
          </p:spPr>
        </p:pic>
        <p:pic>
          <p:nvPicPr>
            <p:cNvPr id="59" name="รูปภาพ 5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26" t="29822" r="45153" b="45682"/>
            <a:stretch/>
          </p:blipFill>
          <p:spPr>
            <a:xfrm>
              <a:off x="5220072" y="2604390"/>
              <a:ext cx="1090262" cy="1154108"/>
            </a:xfrm>
            <a:prstGeom prst="rect">
              <a:avLst/>
            </a:prstGeom>
          </p:spPr>
        </p:pic>
        <p:pic>
          <p:nvPicPr>
            <p:cNvPr id="60" name="รูปภาพ 5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25" t="59122" r="14810" b="16938"/>
            <a:stretch/>
          </p:blipFill>
          <p:spPr>
            <a:xfrm>
              <a:off x="5443065" y="5476628"/>
              <a:ext cx="990600" cy="1127961"/>
            </a:xfrm>
            <a:prstGeom prst="rect">
              <a:avLst/>
            </a:prstGeom>
          </p:spPr>
        </p:pic>
        <p:pic>
          <p:nvPicPr>
            <p:cNvPr id="61" name="รูปภาพ 6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42" t="28251" r="38975" b="16956"/>
            <a:stretch/>
          </p:blipFill>
          <p:spPr>
            <a:xfrm>
              <a:off x="5938365" y="3210117"/>
              <a:ext cx="1477834" cy="2605372"/>
            </a:xfrm>
            <a:prstGeom prst="rect">
              <a:avLst/>
            </a:prstGeom>
          </p:spPr>
        </p:pic>
        <p:pic>
          <p:nvPicPr>
            <p:cNvPr id="62" name="รูปภาพ 6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43" t="30729" r="46063" b="47439"/>
            <a:stretch/>
          </p:blipFill>
          <p:spPr>
            <a:xfrm>
              <a:off x="6922210" y="2590191"/>
              <a:ext cx="987977" cy="1038110"/>
            </a:xfrm>
            <a:prstGeom prst="rect">
              <a:avLst/>
            </a:prstGeom>
          </p:spPr>
        </p:pic>
        <p:pic>
          <p:nvPicPr>
            <p:cNvPr id="63" name="รูปภาพ 6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86" t="59692" r="11870" b="16758"/>
            <a:stretch/>
          </p:blipFill>
          <p:spPr>
            <a:xfrm>
              <a:off x="6654507" y="5481438"/>
              <a:ext cx="1392267" cy="1119803"/>
            </a:xfrm>
            <a:prstGeom prst="rect">
              <a:avLst/>
            </a:prstGeom>
          </p:spPr>
        </p:pic>
        <p:sp>
          <p:nvSpPr>
            <p:cNvPr id="64" name="สี่เหลี่ยมผืนผ้า 63"/>
            <p:cNvSpPr/>
            <p:nvPr/>
          </p:nvSpPr>
          <p:spPr>
            <a:xfrm>
              <a:off x="5383401" y="3078078"/>
              <a:ext cx="8233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600" b="1" dirty="0">
                  <a:solidFill>
                    <a:prstClr val="black"/>
                  </a:solidFill>
                  <a:latin typeface="TH SarabunIT๙" panose="020B0500040200020003" pitchFamily="34" charset="-34"/>
                  <a:cs typeface="TH SarabunIT๙" pitchFamily="34" charset="-34"/>
                </a:rPr>
                <a:t>ร้านอาหาร</a:t>
              </a:r>
            </a:p>
          </p:txBody>
        </p:sp>
        <p:sp>
          <p:nvSpPr>
            <p:cNvPr id="65" name="สี่เหลี่ยมผืนผ้า 64"/>
            <p:cNvSpPr/>
            <p:nvPr/>
          </p:nvSpPr>
          <p:spPr>
            <a:xfrm>
              <a:off x="7020272" y="3049215"/>
              <a:ext cx="86716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400" b="1" dirty="0">
                  <a:solidFill>
                    <a:prstClr val="black"/>
                  </a:solidFill>
                  <a:latin typeface="TH SarabunIT๙" panose="020B0500040200020003" pitchFamily="34" charset="-34"/>
                  <a:cs typeface="TH SarabunIT๙" pitchFamily="34" charset="-34"/>
                </a:rPr>
                <a:t>ร้านเครื่องดื่ม</a:t>
              </a:r>
            </a:p>
          </p:txBody>
        </p:sp>
        <p:sp>
          <p:nvSpPr>
            <p:cNvPr id="66" name="สี่เหลี่ยมผืนผ้า 65"/>
            <p:cNvSpPr/>
            <p:nvPr/>
          </p:nvSpPr>
          <p:spPr>
            <a:xfrm>
              <a:off x="5004048" y="3861048"/>
              <a:ext cx="6416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400" b="1" dirty="0">
                  <a:solidFill>
                    <a:prstClr val="black"/>
                  </a:solidFill>
                  <a:latin typeface="TH SarabunIT๙" panose="020B0500040200020003" pitchFamily="34" charset="-34"/>
                  <a:cs typeface="TH SarabunIT๙" pitchFamily="34" charset="-34"/>
                </a:rPr>
                <a:t>ตลาดนัด</a:t>
              </a:r>
            </a:p>
          </p:txBody>
        </p:sp>
        <p:sp>
          <p:nvSpPr>
            <p:cNvPr id="67" name="สี่เหลี่ยมผืนผ้า 66"/>
            <p:cNvSpPr/>
            <p:nvPr/>
          </p:nvSpPr>
          <p:spPr>
            <a:xfrm>
              <a:off x="4469292" y="4609046"/>
              <a:ext cx="93953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400" b="1" dirty="0">
                  <a:solidFill>
                    <a:prstClr val="black"/>
                  </a:solidFill>
                  <a:latin typeface="TH SarabunIT๙" panose="020B0500040200020003" pitchFamily="34" charset="-34"/>
                  <a:cs typeface="TH SarabunIT๙" pitchFamily="34" charset="-34"/>
                </a:rPr>
                <a:t>รับถ่ายเอกสาร</a:t>
              </a:r>
            </a:p>
          </p:txBody>
        </p:sp>
        <p:sp>
          <p:nvSpPr>
            <p:cNvPr id="68" name="สี่เหลี่ยมผืนผ้า 67"/>
            <p:cNvSpPr/>
            <p:nvPr/>
          </p:nvSpPr>
          <p:spPr>
            <a:xfrm>
              <a:off x="4991362" y="5353471"/>
              <a:ext cx="6937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400" b="1" dirty="0">
                  <a:solidFill>
                    <a:prstClr val="black"/>
                  </a:solidFill>
                  <a:latin typeface="TH SarabunIT๙" panose="020B0500040200020003" pitchFamily="34" charset="-34"/>
                  <a:cs typeface="TH SarabunIT๙" pitchFamily="34" charset="-34"/>
                </a:rPr>
                <a:t>ร้านซักรีด</a:t>
              </a:r>
            </a:p>
          </p:txBody>
        </p:sp>
        <p:sp>
          <p:nvSpPr>
            <p:cNvPr id="69" name="สี่เหลี่ยมผืนผ้า 68"/>
            <p:cNvSpPr/>
            <p:nvPr/>
          </p:nvSpPr>
          <p:spPr>
            <a:xfrm>
              <a:off x="5652120" y="5972702"/>
              <a:ext cx="6045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  <a:latin typeface="TH SarabunIT๙" panose="020B0500040200020003" pitchFamily="34" charset="-34"/>
                  <a:cs typeface="TH SarabunIT๙" pitchFamily="34" charset="-34"/>
                </a:rPr>
                <a:t>Fitness</a:t>
              </a:r>
              <a:endParaRPr lang="th-TH" sz="14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itchFamily="34" charset="-34"/>
              </a:endParaRPr>
            </a:p>
          </p:txBody>
        </p:sp>
        <p:sp>
          <p:nvSpPr>
            <p:cNvPr id="70" name="สี่เหลี่ยมผืนผ้า 69"/>
            <p:cNvSpPr/>
            <p:nvPr/>
          </p:nvSpPr>
          <p:spPr>
            <a:xfrm>
              <a:off x="7045107" y="5929535"/>
              <a:ext cx="6618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400" b="1" dirty="0">
                  <a:solidFill>
                    <a:prstClr val="black"/>
                  </a:solidFill>
                  <a:latin typeface="TH SarabunIT๙" panose="020B0500040200020003" pitchFamily="34" charset="-34"/>
                  <a:cs typeface="TH SarabunIT๙" pitchFamily="34" charset="-34"/>
                </a:rPr>
                <a:t>ปั๊มน้ำมัน</a:t>
              </a:r>
            </a:p>
          </p:txBody>
        </p:sp>
        <p:sp>
          <p:nvSpPr>
            <p:cNvPr id="71" name="สี่เหลี่ยมผืนผ้า 70"/>
            <p:cNvSpPr/>
            <p:nvPr/>
          </p:nvSpPr>
          <p:spPr>
            <a:xfrm>
              <a:off x="7524328" y="5157192"/>
              <a:ext cx="7594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400" b="1" dirty="0">
                  <a:solidFill>
                    <a:prstClr val="black"/>
                  </a:solidFill>
                  <a:latin typeface="TH SarabunIT๙" panose="020B0500040200020003" pitchFamily="34" charset="-34"/>
                  <a:cs typeface="TH SarabunIT๙" pitchFamily="34" charset="-34"/>
                </a:rPr>
                <a:t>สถานพัก</a:t>
              </a:r>
              <a:br>
                <a:rPr lang="th-TH" sz="1400" b="1" dirty="0">
                  <a:solidFill>
                    <a:prstClr val="black"/>
                  </a:solidFill>
                  <a:latin typeface="TH SarabunIT๙" panose="020B0500040200020003" pitchFamily="34" charset="-34"/>
                  <a:cs typeface="TH SarabunIT๙" pitchFamily="34" charset="-34"/>
                </a:rPr>
              </a:br>
              <a:r>
                <a:rPr lang="th-TH" sz="1400" b="1" dirty="0">
                  <a:solidFill>
                    <a:prstClr val="black"/>
                  </a:solidFill>
                  <a:latin typeface="TH SarabunIT๙" panose="020B0500040200020003" pitchFamily="34" charset="-34"/>
                  <a:cs typeface="TH SarabunIT๙" pitchFamily="34" charset="-34"/>
                </a:rPr>
                <a:t>ตากอากาศ</a:t>
              </a:r>
            </a:p>
          </p:txBody>
        </p:sp>
        <p:sp>
          <p:nvSpPr>
            <p:cNvPr id="72" name="สี่เหลี่ยมผืนผ้า 71"/>
            <p:cNvSpPr/>
            <p:nvPr/>
          </p:nvSpPr>
          <p:spPr>
            <a:xfrm>
              <a:off x="7580444" y="3841303"/>
              <a:ext cx="74260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400" b="1" dirty="0">
                  <a:solidFill>
                    <a:prstClr val="black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ร้าน 7-11</a:t>
              </a:r>
            </a:p>
          </p:txBody>
        </p:sp>
        <p:sp>
          <p:nvSpPr>
            <p:cNvPr id="73" name="สี่เหลี่ยมผืนผ้า 72"/>
            <p:cNvSpPr/>
            <p:nvPr/>
          </p:nvSpPr>
          <p:spPr>
            <a:xfrm>
              <a:off x="7885965" y="4536220"/>
              <a:ext cx="8755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400" b="1" dirty="0">
                  <a:solidFill>
                    <a:prstClr val="black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ร้านเสริมสวย</a:t>
              </a:r>
            </a:p>
          </p:txBody>
        </p:sp>
      </p:grpSp>
      <p:sp>
        <p:nvSpPr>
          <p:cNvPr id="74" name="Slide Number Placeholder 1">
            <a:extLst>
              <a:ext uri="{FF2B5EF4-FFF2-40B4-BE49-F238E27FC236}">
                <a16:creationId xmlns:a16="http://schemas.microsoft.com/office/drawing/2014/main" id="{9EA776E4-C397-497A-A018-F7778776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603" y="6459789"/>
            <a:ext cx="1312025" cy="365125"/>
          </a:xfrm>
        </p:spPr>
        <p:txBody>
          <a:bodyPr/>
          <a:lstStyle/>
          <a:p>
            <a:fld id="{CA61BD1B-E65D-4C57-8A17-B60745517586}" type="slidenum">
              <a:rPr lang="th-TH" sz="240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pPr/>
              <a:t>45</a:t>
            </a:fld>
            <a:endParaRPr lang="th-TH" sz="2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6" name="แผนผังลําดับงาน: กระบวนการสำรอง 35"/>
          <p:cNvSpPr/>
          <p:nvPr/>
        </p:nvSpPr>
        <p:spPr>
          <a:xfrm>
            <a:off x="7751262" y="2156578"/>
            <a:ext cx="4385743" cy="510778"/>
          </a:xfrm>
          <a:prstGeom prst="flowChartAlternateProcess">
            <a:avLst/>
          </a:prstGeom>
          <a:solidFill>
            <a:srgbClr val="FFC9C9"/>
          </a:solidFill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ขั้นตอนการขอจัดสวัสดิการในเชิงธุรกิจ</a:t>
            </a:r>
          </a:p>
        </p:txBody>
      </p:sp>
      <p:cxnSp>
        <p:nvCxnSpPr>
          <p:cNvPr id="86" name="ตัวเชื่อมต่อตรง 49"/>
          <p:cNvCxnSpPr/>
          <p:nvPr/>
        </p:nvCxnSpPr>
        <p:spPr>
          <a:xfrm>
            <a:off x="8926288" y="3689598"/>
            <a:ext cx="200478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กลุ่ม 23"/>
          <p:cNvGrpSpPr/>
          <p:nvPr/>
        </p:nvGrpSpPr>
        <p:grpSpPr>
          <a:xfrm>
            <a:off x="7720354" y="2654092"/>
            <a:ext cx="4416650" cy="1085850"/>
            <a:chOff x="7621193" y="2207414"/>
            <a:chExt cx="4637482" cy="1085850"/>
          </a:xfrm>
        </p:grpSpPr>
        <p:sp>
          <p:nvSpPr>
            <p:cNvPr id="90" name="สี่เหลี่ยมผืนผ้ามุมมน 21"/>
            <p:cNvSpPr/>
            <p:nvPr/>
          </p:nvSpPr>
          <p:spPr>
            <a:xfrm>
              <a:off x="7686677" y="2243128"/>
              <a:ext cx="4571998" cy="10144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pic>
          <p:nvPicPr>
            <p:cNvPr id="91" name="รูปภาพ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193" y="2207414"/>
              <a:ext cx="1085850" cy="1085850"/>
            </a:xfrm>
            <a:prstGeom prst="rect">
              <a:avLst/>
            </a:prstGeom>
          </p:spPr>
        </p:pic>
        <p:sp>
          <p:nvSpPr>
            <p:cNvPr id="92" name="สี่เหลี่ยมผืนผ้า 22"/>
            <p:cNvSpPr/>
            <p:nvPr/>
          </p:nvSpPr>
          <p:spPr>
            <a:xfrm>
              <a:off x="8569208" y="2314016"/>
              <a:ext cx="3541831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6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คณะกรรมการสวัสดิการพิจารณา    </a:t>
              </a:r>
            </a:p>
            <a:p>
              <a:pPr algn="ctr"/>
              <a:r>
                <a:rPr lang="th-TH" sz="26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ให้มีการจัดสวัสดิการในเชิงธุรกิจ</a:t>
              </a:r>
            </a:p>
          </p:txBody>
        </p:sp>
      </p:grpSp>
      <p:grpSp>
        <p:nvGrpSpPr>
          <p:cNvPr id="93" name="กลุ่ม 24"/>
          <p:cNvGrpSpPr/>
          <p:nvPr/>
        </p:nvGrpSpPr>
        <p:grpSpPr>
          <a:xfrm flipH="1">
            <a:off x="7768735" y="3704228"/>
            <a:ext cx="4354284" cy="1107996"/>
            <a:chOff x="7686677" y="2177291"/>
            <a:chExt cx="4571998" cy="1107996"/>
          </a:xfrm>
        </p:grpSpPr>
        <p:sp>
          <p:nvSpPr>
            <p:cNvPr id="94" name="สี่เหลี่ยมผืนผ้ามุมมน 25"/>
            <p:cNvSpPr/>
            <p:nvPr/>
          </p:nvSpPr>
          <p:spPr>
            <a:xfrm>
              <a:off x="7686677" y="2243128"/>
              <a:ext cx="4571998" cy="10144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95" name="สี่เหลี่ยมผืนผ้า 27"/>
            <p:cNvSpPr/>
            <p:nvPr/>
          </p:nvSpPr>
          <p:spPr>
            <a:xfrm>
              <a:off x="7972308" y="2177291"/>
              <a:ext cx="3541831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2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เสนอโครงการให้</a:t>
              </a:r>
              <a:r>
                <a:rPr lang="th-TH" sz="2200" b="1" dirty="0" err="1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กรมธนา</a:t>
              </a:r>
              <a:r>
                <a:rPr lang="th-TH" sz="22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รักษ์หรือ</a:t>
              </a:r>
              <a:br>
                <a:rPr lang="th-TH" sz="22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</a:br>
              <a:r>
                <a:rPr lang="th-TH" sz="22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ผู้ว่าราชการจังหวัดแล้วแต่กรณี</a:t>
              </a:r>
              <a:br>
                <a:rPr lang="th-TH" sz="22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</a:br>
              <a:r>
                <a:rPr lang="th-TH" sz="22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พิจารณาอนุญาตให้เช่าที่ราชพัสดุ</a:t>
              </a:r>
            </a:p>
          </p:txBody>
        </p:sp>
      </p:grpSp>
      <p:pic>
        <p:nvPicPr>
          <p:cNvPr id="96" name="รูปภาพ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59" y="3689598"/>
            <a:ext cx="1077284" cy="1131148"/>
          </a:xfrm>
          <a:prstGeom prst="rect">
            <a:avLst/>
          </a:prstGeom>
        </p:spPr>
      </p:pic>
      <p:grpSp>
        <p:nvGrpSpPr>
          <p:cNvPr id="97" name="กลุ่ม 29"/>
          <p:cNvGrpSpPr/>
          <p:nvPr/>
        </p:nvGrpSpPr>
        <p:grpSpPr>
          <a:xfrm>
            <a:off x="7751261" y="4907974"/>
            <a:ext cx="4354284" cy="1014422"/>
            <a:chOff x="7686677" y="2243128"/>
            <a:chExt cx="4571998" cy="1014422"/>
          </a:xfrm>
        </p:grpSpPr>
        <p:sp>
          <p:nvSpPr>
            <p:cNvPr id="98" name="สี่เหลี่ยมผืนผ้ามุมมน 30"/>
            <p:cNvSpPr/>
            <p:nvPr/>
          </p:nvSpPr>
          <p:spPr>
            <a:xfrm>
              <a:off x="7686677" y="2243128"/>
              <a:ext cx="4571998" cy="10144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99" name="สี่เหลี่ยมผืนผ้า 32"/>
            <p:cNvSpPr/>
            <p:nvPr/>
          </p:nvSpPr>
          <p:spPr>
            <a:xfrm>
              <a:off x="8569208" y="2314016"/>
              <a:ext cx="3541831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6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ชำระค่าเช่า ค่าธรรมเนียม </a:t>
              </a:r>
            </a:p>
            <a:p>
              <a:pPr algn="ctr"/>
              <a:r>
                <a:rPr lang="th-TH" sz="2600" b="1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ตามระเบียบกระทรวงการคลังฯ</a:t>
              </a:r>
            </a:p>
          </p:txBody>
        </p:sp>
      </p:grpSp>
      <p:pic>
        <p:nvPicPr>
          <p:cNvPr id="100" name="รูปภาพ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66" y="4885247"/>
            <a:ext cx="1033120" cy="108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72863"/>
      </p:ext>
    </p:extLst>
  </p:cSld>
  <p:clrMapOvr>
    <a:masterClrMapping/>
  </p:clrMapOvr>
  <p:transition spd="slow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07603" y="6459789"/>
            <a:ext cx="1312025" cy="365125"/>
          </a:xfrm>
        </p:spPr>
        <p:txBody>
          <a:bodyPr/>
          <a:lstStyle/>
          <a:p>
            <a:fld id="{CA61BD1B-E65D-4C57-8A17-B60745517586}" type="slidenum">
              <a:rPr lang="th-TH" sz="2400" smtClean="0">
                <a:latin typeface="CordiaUPC" panose="020B0304020202020204" pitchFamily="34" charset="-34"/>
                <a:cs typeface="CordiaUPC" panose="020B0304020202020204" pitchFamily="34" charset="-34"/>
              </a:rPr>
              <a:pPr/>
              <a:t>46</a:t>
            </a:fld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</a:t>
            </a:r>
          </a:p>
        </p:txBody>
      </p:sp>
      <p:sp>
        <p:nvSpPr>
          <p:cNvPr id="14" name="Rectangle 3"/>
          <p:cNvSpPr/>
          <p:nvPr/>
        </p:nvSpPr>
        <p:spPr>
          <a:xfrm>
            <a:off x="1" y="3"/>
            <a:ext cx="10876450" cy="4280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>
            <a:off x="781332" y="266693"/>
            <a:ext cx="1061306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หลักเกณฑ์ “สวัสดิการภายในส่วนราชการ” และ “สวัสดิการในเชิงธุรกิจ”</a:t>
            </a: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96762" y="986977"/>
            <a:ext cx="5847184" cy="39791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สวัสดิการภายในส่วนราชการ</a:t>
            </a: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6272443" y="986976"/>
            <a:ext cx="5847184" cy="3979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สวัสดิการในเชิงธุรกิจ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96762" y="1384888"/>
            <a:ext cx="5847184" cy="92288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th-TH" sz="24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2000" b="1" u="sng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ผู้ให้บริการ</a:t>
            </a:r>
          </a:p>
          <a:p>
            <a:pPr>
              <a:lnSpc>
                <a:spcPct val="95000"/>
              </a:lnSpc>
            </a:pPr>
            <a:r>
              <a:rPr lang="th-TH" sz="20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คณะกรรมการสวัสดิการภายในส่วนราชการ / </a:t>
            </a:r>
          </a:p>
          <a:p>
            <a:pPr>
              <a:lnSpc>
                <a:spcPct val="95000"/>
              </a:lnSpc>
            </a:pPr>
            <a:r>
              <a:rPr lang="th-TH" sz="20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คณะกรรมการสวัสดิการข้าราชการเป็นผู้จัด</a:t>
            </a: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207347" y="1514456"/>
            <a:ext cx="678031" cy="660401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96762" y="2304421"/>
            <a:ext cx="5847184" cy="92288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th-TH" sz="24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2000" b="1" u="sng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ผู้รับบริการ</a:t>
            </a:r>
          </a:p>
          <a:p>
            <a:pPr>
              <a:lnSpc>
                <a:spcPct val="95000"/>
              </a:lnSpc>
            </a:pPr>
            <a:r>
              <a:rPr lang="th-TH" sz="20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ข้าราชการที่เป็นสมาชิกสวัสดิการเป็นหลัก</a:t>
            </a:r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207347" y="2433988"/>
            <a:ext cx="678031" cy="660401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96761" y="3227300"/>
            <a:ext cx="6135362" cy="122858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th-TH" sz="24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2000" b="1" u="sng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เจตนารมณ์</a:t>
            </a:r>
            <a:r>
              <a:rPr lang="th-TH" sz="2000" b="1" u="sng" dirty="0" err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</a:t>
            </a:r>
            <a:r>
              <a:rPr lang="th-TH" sz="2000" b="1" u="sng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สวัสดิการ</a:t>
            </a:r>
          </a:p>
          <a:p>
            <a:pPr>
              <a:lnSpc>
                <a:spcPct val="95000"/>
              </a:lnSpc>
            </a:pPr>
            <a:r>
              <a:rPr lang="th-TH" sz="20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2000" spc="-2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ช่วยเหลือและอำนวยความสะดวกแก่ข้าราชการ เพื่อประโยชน์แก่การดำรงชีพ	</a:t>
            </a:r>
            <a:r>
              <a:rPr lang="th-TH" sz="20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นอกเหนือจากสวัสดิการที่ราชการจัดให้เป็นกรณีปกติ หรือเพื่อประโยชน์แก่	การสนับสนุนการปฏิบัติราชการ โดยมิได้เป็นไปในเชิงธุรกิจ</a:t>
            </a:r>
          </a:p>
        </p:txBody>
      </p:sp>
      <p:sp>
        <p:nvSpPr>
          <p:cNvPr id="34" name="สี่เหลี่ยมผืนผ้ามุมมน 33"/>
          <p:cNvSpPr/>
          <p:nvPr/>
        </p:nvSpPr>
        <p:spPr>
          <a:xfrm>
            <a:off x="207346" y="3512108"/>
            <a:ext cx="678031" cy="660401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96761" y="4455889"/>
            <a:ext cx="5847184" cy="92288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th-TH" sz="24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2000" b="1" u="sng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สภาพทำเลที่ตั้งของที่ดินและหรืออาคารที่ใช้</a:t>
            </a:r>
          </a:p>
          <a:p>
            <a:pPr>
              <a:lnSpc>
                <a:spcPct val="95000"/>
              </a:lnSpc>
            </a:pPr>
            <a:r>
              <a:rPr lang="th-TH" sz="20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ต้องไม่เอื้อ / มุ่งให้บริการแก่บุคคลภายนอกเป็นหลัก</a:t>
            </a:r>
          </a:p>
        </p:txBody>
      </p:sp>
      <p:sp>
        <p:nvSpPr>
          <p:cNvPr id="36" name="สี่เหลี่ยมผืนผ้ามุมมน 35"/>
          <p:cNvSpPr/>
          <p:nvPr/>
        </p:nvSpPr>
        <p:spPr>
          <a:xfrm>
            <a:off x="207346" y="4585456"/>
            <a:ext cx="678031" cy="660401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37" name="สี่เหลี่ยมผืนผ้า 36"/>
          <p:cNvSpPr/>
          <p:nvPr/>
        </p:nvSpPr>
        <p:spPr>
          <a:xfrm>
            <a:off x="96760" y="5389932"/>
            <a:ext cx="5847184" cy="92288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th-TH" sz="24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2000" b="1" u="sng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ระยะเวลาเปิดและปิดของกิจกรรม</a:t>
            </a:r>
          </a:p>
          <a:p>
            <a:pPr>
              <a:lnSpc>
                <a:spcPct val="95000"/>
              </a:lnSpc>
            </a:pPr>
            <a:r>
              <a:rPr lang="th-TH" sz="20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ต้องใกล้เคียงกับระยะเวลาของการปฏิบัติราชการ</a:t>
            </a:r>
          </a:p>
        </p:txBody>
      </p:sp>
      <p:sp>
        <p:nvSpPr>
          <p:cNvPr id="38" name="สี่เหลี่ยมผืนผ้ามุมมน 37"/>
          <p:cNvSpPr/>
          <p:nvPr/>
        </p:nvSpPr>
        <p:spPr>
          <a:xfrm>
            <a:off x="207346" y="5504985"/>
            <a:ext cx="678031" cy="660401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6272443" y="1384888"/>
            <a:ext cx="5847184" cy="92288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th-TH" sz="24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2000" b="1" u="sng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เจตนารมณ์</a:t>
            </a:r>
            <a:r>
              <a:rPr lang="th-TH" sz="2000" b="1" u="sng" dirty="0" err="1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</a:t>
            </a:r>
            <a:r>
              <a:rPr lang="th-TH" sz="2000" b="1" u="sng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สวัสดิการ</a:t>
            </a:r>
          </a:p>
          <a:p>
            <a:pPr>
              <a:lnSpc>
                <a:spcPct val="95000"/>
              </a:lnSpc>
            </a:pPr>
            <a:r>
              <a:rPr lang="th-TH" sz="200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อำนวยความสะดวกแก่ผู้มาติดต่อราชการ </a:t>
            </a:r>
          </a:p>
          <a:p>
            <a:pPr>
              <a:lnSpc>
                <a:spcPct val="95000"/>
              </a:lnSpc>
            </a:pPr>
            <a:r>
              <a:rPr lang="th-TH" sz="200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หรือช่วยเหลือและอำนวยความสะดวกแก่ข้าราชการ</a:t>
            </a:r>
          </a:p>
        </p:txBody>
      </p:sp>
      <p:sp>
        <p:nvSpPr>
          <p:cNvPr id="40" name="สี่เหลี่ยมผืนผ้ามุมมน 39"/>
          <p:cNvSpPr/>
          <p:nvPr/>
        </p:nvSpPr>
        <p:spPr>
          <a:xfrm>
            <a:off x="6383028" y="1514456"/>
            <a:ext cx="678031" cy="66040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6272443" y="2314517"/>
            <a:ext cx="5847184" cy="92288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th-TH" sz="24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2000" b="1" u="sng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ความเสี่ยง</a:t>
            </a:r>
          </a:p>
          <a:p>
            <a:pPr>
              <a:lnSpc>
                <a:spcPct val="95000"/>
              </a:lnSpc>
            </a:pPr>
            <a:r>
              <a:rPr lang="th-TH" sz="200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มีความเสี่ยงในการลงทุนน้อย </a:t>
            </a:r>
          </a:p>
          <a:p>
            <a:pPr>
              <a:lnSpc>
                <a:spcPct val="95000"/>
              </a:lnSpc>
            </a:pPr>
            <a:r>
              <a:rPr lang="th-TH" sz="200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และคณะกรรมการสวัสดิการสามารถรับผิดชอบต่อความเสี่ยงนั้นได้</a:t>
            </a:r>
          </a:p>
        </p:txBody>
      </p:sp>
      <p:sp>
        <p:nvSpPr>
          <p:cNvPr id="42" name="สี่เหลี่ยมผืนผ้ามุมมน 41"/>
          <p:cNvSpPr/>
          <p:nvPr/>
        </p:nvSpPr>
        <p:spPr>
          <a:xfrm>
            <a:off x="6383028" y="2444084"/>
            <a:ext cx="678031" cy="66040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6272443" y="3234051"/>
            <a:ext cx="5847184" cy="92288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th-TH" sz="24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2000" b="1" u="sng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การดำเนินการ</a:t>
            </a:r>
          </a:p>
          <a:p>
            <a:pPr>
              <a:lnSpc>
                <a:spcPct val="95000"/>
              </a:lnSpc>
            </a:pPr>
            <a:r>
              <a:rPr lang="th-TH" sz="200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ต้องไม่กระทบต่อภารกิจหลักของส่วนราชการ</a:t>
            </a:r>
          </a:p>
          <a:p>
            <a:pPr>
              <a:lnSpc>
                <a:spcPct val="95000"/>
              </a:lnSpc>
            </a:pPr>
            <a:r>
              <a:rPr lang="th-TH" sz="200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ค่าบริการต้องเป็นธรรมและไม่บังคับให้ต้องใช้บริการ</a:t>
            </a:r>
          </a:p>
        </p:txBody>
      </p:sp>
      <p:sp>
        <p:nvSpPr>
          <p:cNvPr id="44" name="สี่เหลี่ยมผืนผ้ามุมมน 43"/>
          <p:cNvSpPr/>
          <p:nvPr/>
        </p:nvSpPr>
        <p:spPr>
          <a:xfrm>
            <a:off x="6383028" y="3363619"/>
            <a:ext cx="678031" cy="66040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6272443" y="4150286"/>
            <a:ext cx="5847184" cy="122858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th-TH" sz="240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2000" b="1" u="sng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สภาพทำเลที่ตั้งของที่ดินและหรืออาคารที่ใช้</a:t>
            </a:r>
          </a:p>
          <a:p>
            <a:pPr>
              <a:lnSpc>
                <a:spcPct val="95000"/>
              </a:lnSpc>
            </a:pPr>
            <a:r>
              <a:rPr lang="th-TH" sz="200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</a:t>
            </a:r>
            <a:r>
              <a:rPr lang="th-TH" sz="2000" spc="-2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ต้องดำเนินการในที่ดิน อาคาร / สถานที่ที่อยู่ในความครอบครอง กำกับดูแล </a:t>
            </a:r>
            <a:br>
              <a:rPr lang="th-TH" sz="2000" spc="-2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000" spc="-2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ของส่วนราชการและได้รับอนุมัติให้ใช้ที่ดิน อาคาร / สถานที่ จากหัวหน้า</a:t>
            </a:r>
          </a:p>
          <a:p>
            <a:pPr>
              <a:lnSpc>
                <a:spcPct val="95000"/>
              </a:lnSpc>
            </a:pPr>
            <a:r>
              <a:rPr lang="th-TH" sz="2000" spc="-2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ส่วนราชการหรือ</a:t>
            </a:r>
            <a:r>
              <a:rPr lang="th-TH" sz="2000" spc="-20" dirty="0" err="1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กรมธนา</a:t>
            </a:r>
            <a:r>
              <a:rPr lang="th-TH" sz="2000" spc="-2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รักษ์</a:t>
            </a:r>
            <a:endParaRPr lang="th-TH" sz="2000" dirty="0">
              <a:solidFill>
                <a:srgbClr val="E8B7B7">
                  <a:lumMod val="25000"/>
                </a:srgb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9" name="สี่เหลี่ยมผืนผ้ามุมมน 48"/>
          <p:cNvSpPr/>
          <p:nvPr/>
        </p:nvSpPr>
        <p:spPr>
          <a:xfrm>
            <a:off x="6383027" y="4435095"/>
            <a:ext cx="678031" cy="66040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E8B7B7">
                  <a:lumMod val="25000"/>
                </a:srgbClr>
              </a:solidFill>
            </a:endParaRPr>
          </a:p>
        </p:txBody>
      </p:sp>
      <p:sp>
        <p:nvSpPr>
          <p:cNvPr id="50" name="สี่เหลี่ยมผืนผ้า 49"/>
          <p:cNvSpPr/>
          <p:nvPr/>
        </p:nvSpPr>
        <p:spPr>
          <a:xfrm>
            <a:off x="6272443" y="5388168"/>
            <a:ext cx="5847184" cy="92288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th-TH" sz="24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2000" b="1" u="sng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รายได้</a:t>
            </a:r>
          </a:p>
          <a:p>
            <a:pPr>
              <a:lnSpc>
                <a:spcPct val="95000"/>
              </a:lnSpc>
            </a:pPr>
            <a:r>
              <a:rPr lang="th-TH" sz="200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รายได้ทั้งหมดเข้ากองทุนสวัสดิการ โดยไม่หักค่าใช้จ่าย</a:t>
            </a:r>
          </a:p>
        </p:txBody>
      </p:sp>
      <p:sp>
        <p:nvSpPr>
          <p:cNvPr id="51" name="สี่เหลี่ยมผืนผ้ามุมมน 50"/>
          <p:cNvSpPr/>
          <p:nvPr/>
        </p:nvSpPr>
        <p:spPr>
          <a:xfrm>
            <a:off x="6383028" y="5517735"/>
            <a:ext cx="678031" cy="66040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6" y="1617992"/>
            <a:ext cx="449469" cy="463572"/>
          </a:xfrm>
          <a:prstGeom prst="rect">
            <a:avLst/>
          </a:prstGeom>
        </p:spPr>
      </p:pic>
      <p:pic>
        <p:nvPicPr>
          <p:cNvPr id="62" name="รูปภาพ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6" y="2540465"/>
            <a:ext cx="449469" cy="463572"/>
          </a:xfrm>
          <a:prstGeom prst="rect">
            <a:avLst/>
          </a:prstGeom>
        </p:spPr>
      </p:pic>
      <p:pic>
        <p:nvPicPr>
          <p:cNvPr id="63" name="รูปภาพ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6" y="3609807"/>
            <a:ext cx="449469" cy="463572"/>
          </a:xfrm>
          <a:prstGeom prst="rect">
            <a:avLst/>
          </a:prstGeom>
        </p:spPr>
      </p:pic>
      <p:pic>
        <p:nvPicPr>
          <p:cNvPr id="64" name="รูปภาพ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6" y="4691026"/>
            <a:ext cx="449469" cy="463572"/>
          </a:xfrm>
          <a:prstGeom prst="rect">
            <a:avLst/>
          </a:prstGeom>
        </p:spPr>
      </p:pic>
      <p:pic>
        <p:nvPicPr>
          <p:cNvPr id="65" name="รูปภาพ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3" y="5603396"/>
            <a:ext cx="449469" cy="463572"/>
          </a:xfrm>
          <a:prstGeom prst="rect">
            <a:avLst/>
          </a:prstGeom>
        </p:spPr>
      </p:pic>
      <p:pic>
        <p:nvPicPr>
          <p:cNvPr id="74" name="รูปภาพ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306" y="1620372"/>
            <a:ext cx="449469" cy="463572"/>
          </a:xfrm>
          <a:prstGeom prst="rect">
            <a:avLst/>
          </a:prstGeom>
        </p:spPr>
      </p:pic>
      <p:pic>
        <p:nvPicPr>
          <p:cNvPr id="76" name="รูปภาพ 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30" y="2529179"/>
            <a:ext cx="449469" cy="463572"/>
          </a:xfrm>
          <a:prstGeom prst="rect">
            <a:avLst/>
          </a:prstGeom>
        </p:spPr>
      </p:pic>
      <p:pic>
        <p:nvPicPr>
          <p:cNvPr id="77" name="รูปภาพ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30" y="3466223"/>
            <a:ext cx="449469" cy="463572"/>
          </a:xfrm>
          <a:prstGeom prst="rect">
            <a:avLst/>
          </a:prstGeom>
        </p:spPr>
      </p:pic>
      <p:pic>
        <p:nvPicPr>
          <p:cNvPr id="78" name="รูปภาพ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30" y="4532793"/>
            <a:ext cx="449469" cy="463572"/>
          </a:xfrm>
          <a:prstGeom prst="rect">
            <a:avLst/>
          </a:prstGeom>
        </p:spPr>
      </p:pic>
      <p:pic>
        <p:nvPicPr>
          <p:cNvPr id="79" name="รูปภาพ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30" y="5616146"/>
            <a:ext cx="449469" cy="46357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928" y1="44000" x2="5928" y2="44000"/>
                        <a14:foregroundMark x1="13660" y1="63778" x2="13660" y2="63778"/>
                        <a14:foregroundMark x1="11340" y1="62889" x2="11340" y2="62889"/>
                        <a14:foregroundMark x1="40979" y1="69111" x2="40979" y2="69111"/>
                        <a14:foregroundMark x1="85052" y1="74444" x2="85052" y2="74444"/>
                        <a14:foregroundMark x1="20361" y1="25111" x2="20361" y2="25111"/>
                        <a14:foregroundMark x1="22680" y1="20889" x2="22680" y2="20889"/>
                        <a14:foregroundMark x1="43041" y1="70667" x2="43041" y2="70667"/>
                        <a14:foregroundMark x1="59794" y1="39333" x2="59794" y2="39333"/>
                        <a14:foregroundMark x1="52577" y1="12667" x2="52577" y2="12667"/>
                        <a14:foregroundMark x1="69330" y1="47111" x2="69330" y2="47111"/>
                        <a14:foregroundMark x1="67784" y1="38889" x2="67784" y2="38889"/>
                        <a14:foregroundMark x1="64433" y1="43333" x2="64433" y2="43333"/>
                        <a14:foregroundMark x1="63144" y1="52444" x2="63144" y2="52444"/>
                        <a14:foregroundMark x1="62887" y1="50000" x2="62887" y2="50000"/>
                        <a14:foregroundMark x1="61598" y1="53111" x2="61598" y2="53111"/>
                        <a14:foregroundMark x1="64433" y1="60000" x2="64433" y2="60000"/>
                        <a14:foregroundMark x1="65722" y1="62889" x2="65722" y2="62889"/>
                        <a14:foregroundMark x1="59536" y1="56667" x2="59536" y2="56667"/>
                        <a14:foregroundMark x1="67268" y1="55333" x2="67268" y2="55333"/>
                        <a14:foregroundMark x1="71392" y1="54667" x2="71392" y2="54667"/>
                        <a14:foregroundMark x1="75515" y1="54667" x2="75515" y2="54667"/>
                        <a14:foregroundMark x1="77320" y1="56667" x2="77320" y2="56667"/>
                        <a14:foregroundMark x1="76804" y1="59333" x2="76804" y2="59333"/>
                        <a14:foregroundMark x1="78866" y1="50667" x2="78866" y2="50667"/>
                        <a14:foregroundMark x1="80412" y1="47111" x2="80412" y2="47111"/>
                        <a14:foregroundMark x1="80412" y1="44667" x2="80412" y2="44667"/>
                        <a14:foregroundMark x1="61856" y1="18444" x2="61856" y2="18444"/>
                        <a14:foregroundMark x1="61856" y1="26889" x2="61856" y2="26889"/>
                        <a14:foregroundMark x1="26546" y1="19111" x2="26546" y2="19111"/>
                        <a14:foregroundMark x1="28866" y1="13778" x2="28866" y2="13778"/>
                        <a14:foregroundMark x1="32732" y1="11333" x2="32732" y2="11333"/>
                        <a14:foregroundMark x1="36856" y1="10222" x2="36856" y2="10222"/>
                        <a14:foregroundMark x1="43299" y1="10444" x2="43299" y2="10444"/>
                        <a14:foregroundMark x1="81701" y1="46000" x2="81701" y2="46000"/>
                        <a14:foregroundMark x1="81443" y1="41556" x2="81443" y2="41556"/>
                        <a14:foregroundMark x1="23196" y1="32889" x2="23196" y2="3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27"/>
          <a:stretch/>
        </p:blipFill>
        <p:spPr>
          <a:xfrm>
            <a:off x="4980266" y="4691026"/>
            <a:ext cx="1251857" cy="1591772"/>
          </a:xfrm>
          <a:prstGeom prst="rect">
            <a:avLst/>
          </a:prstGeom>
        </p:spPr>
      </p:pic>
      <p:pic>
        <p:nvPicPr>
          <p:cNvPr id="82" name="รูปภาพ 8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60" y="765024"/>
            <a:ext cx="706290" cy="741605"/>
          </a:xfrm>
          <a:prstGeom prst="rect">
            <a:avLst/>
          </a:prstGeom>
        </p:spPr>
      </p:pic>
      <p:pic>
        <p:nvPicPr>
          <p:cNvPr id="83" name="รูปภาพ 8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30" r="26419"/>
          <a:stretch/>
        </p:blipFill>
        <p:spPr>
          <a:xfrm flipH="1">
            <a:off x="7360570" y="1154682"/>
            <a:ext cx="686874" cy="275139"/>
          </a:xfrm>
          <a:prstGeom prst="rect">
            <a:avLst/>
          </a:prstGeom>
        </p:spPr>
      </p:pic>
      <p:pic>
        <p:nvPicPr>
          <p:cNvPr id="84" name="รูปภาพ 8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67" b="93333" l="4000" r="93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827" y="868381"/>
            <a:ext cx="362761" cy="380899"/>
          </a:xfrm>
          <a:prstGeom prst="rect">
            <a:avLst/>
          </a:prstGeom>
        </p:spPr>
      </p:pic>
      <p:pic>
        <p:nvPicPr>
          <p:cNvPr id="85" name="รูปภาพ 8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149" y="956740"/>
            <a:ext cx="232374" cy="24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4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07603" y="6459789"/>
            <a:ext cx="1312025" cy="365125"/>
          </a:xfrm>
        </p:spPr>
        <p:txBody>
          <a:bodyPr/>
          <a:lstStyle/>
          <a:p>
            <a:fld id="{CA61BD1B-E65D-4C57-8A17-B60745517586}" type="slidenum">
              <a:rPr lang="th-TH" sz="2400" smtClean="0">
                <a:latin typeface="CordiaUPC" panose="020B0304020202020204" pitchFamily="34" charset="-34"/>
                <a:cs typeface="CordiaUPC" panose="020B0304020202020204" pitchFamily="34" charset="-34"/>
              </a:rPr>
              <a:pPr/>
              <a:t>47</a:t>
            </a:fld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</a:t>
            </a:r>
          </a:p>
        </p:txBody>
      </p:sp>
      <p:sp>
        <p:nvSpPr>
          <p:cNvPr id="14" name="Rectangle 3"/>
          <p:cNvSpPr/>
          <p:nvPr/>
        </p:nvSpPr>
        <p:spPr>
          <a:xfrm>
            <a:off x="1" y="3"/>
            <a:ext cx="10876450" cy="4280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>
            <a:off x="781332" y="266693"/>
            <a:ext cx="1061306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ประเภทของสวัสดิการภายในส่วนราชการและสวัสดิการในเชิงธุรกิจ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34995" y="2293260"/>
            <a:ext cx="3815184" cy="400594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5000"/>
              </a:lnSpc>
            </a:pPr>
            <a:endParaRPr lang="th-TH" sz="1800" dirty="0">
              <a:solidFill>
                <a:srgbClr val="E8B7B7">
                  <a:lumMod val="25000"/>
                </a:srgb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>
              <a:lnSpc>
                <a:spcPct val="95000"/>
              </a:lnSpc>
            </a:pPr>
            <a:endParaRPr lang="th-TH" sz="1800" dirty="0">
              <a:solidFill>
                <a:srgbClr val="E8B7B7">
                  <a:lumMod val="25000"/>
                </a:srgb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>
              <a:lnSpc>
                <a:spcPct val="95000"/>
              </a:lnSpc>
            </a:pPr>
            <a:r>
              <a:rPr lang="th-TH" sz="1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 การออมทรัพย์</a:t>
            </a:r>
          </a:p>
          <a:p>
            <a:pPr>
              <a:lnSpc>
                <a:spcPct val="95000"/>
              </a:lnSpc>
            </a:pPr>
            <a:r>
              <a:rPr lang="th-TH" sz="1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2. การให้กู้เงิน</a:t>
            </a:r>
          </a:p>
          <a:p>
            <a:pPr>
              <a:lnSpc>
                <a:spcPct val="95000"/>
              </a:lnSpc>
            </a:pPr>
            <a:r>
              <a:rPr lang="th-TH" sz="1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3. การเคหะสงเคราะห์</a:t>
            </a:r>
          </a:p>
          <a:p>
            <a:pPr>
              <a:lnSpc>
                <a:spcPct val="95000"/>
              </a:lnSpc>
            </a:pPr>
            <a:r>
              <a:rPr lang="th-TH" sz="1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4. การฌาปนกิจสงเคราะห์</a:t>
            </a:r>
          </a:p>
          <a:p>
            <a:pPr>
              <a:lnSpc>
                <a:spcPct val="95000"/>
              </a:lnSpc>
            </a:pPr>
            <a:r>
              <a:rPr lang="th-TH" sz="1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5. การกีฬาและนันทนาการ</a:t>
            </a:r>
          </a:p>
          <a:p>
            <a:pPr>
              <a:lnSpc>
                <a:spcPct val="95000"/>
              </a:lnSpc>
            </a:pPr>
            <a:r>
              <a:rPr lang="th-TH" sz="1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6. การให้บริการของร้านค้าสวัสดิการ</a:t>
            </a:r>
          </a:p>
          <a:p>
            <a:pPr>
              <a:lnSpc>
                <a:spcPct val="95000"/>
              </a:lnSpc>
            </a:pPr>
            <a:r>
              <a:rPr lang="th-TH" sz="1800" spc="-3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7. </a:t>
            </a:r>
            <a:r>
              <a:rPr lang="th-TH" sz="1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การฝึกวิชาชีพเพื่อเสริมสร้างรายได้หรือลดรายจ่าย</a:t>
            </a:r>
          </a:p>
          <a:p>
            <a:pPr>
              <a:lnSpc>
                <a:spcPct val="95000"/>
              </a:lnSpc>
            </a:pPr>
            <a:r>
              <a:rPr lang="th-TH" sz="1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ให้แก่สมาชิก</a:t>
            </a:r>
          </a:p>
          <a:p>
            <a:pPr>
              <a:lnSpc>
                <a:spcPct val="95000"/>
              </a:lnSpc>
            </a:pPr>
            <a:r>
              <a:rPr lang="th-TH" sz="1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8. การสงเคราะห์ข้าราชการในด้าน</a:t>
            </a:r>
            <a:r>
              <a:rPr lang="th-TH" sz="1800" dirty="0" err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อื่นๆ</a:t>
            </a:r>
            <a:r>
              <a:rPr lang="th-TH" sz="1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เช่น เงินช่วยค่าอาหาร เงินช่วยค่าเดินทาง เงินช่วยค่าเครื่องแบบ/เครื่องแต่งกาย เงินทุนการศึกษา เงินสงเคราะห์ผู้ประสบภัย เป็นต้น</a:t>
            </a:r>
          </a:p>
          <a:p>
            <a:pPr>
              <a:lnSpc>
                <a:spcPct val="95000"/>
              </a:lnSpc>
            </a:pPr>
            <a:r>
              <a:rPr lang="th-TH" sz="18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9. กิจกรรมหรือสวัสดิการภายในส่วนราชการประเภทอื่นตามที่คณะกรรมการสวัสดิการเห็นสมควร</a:t>
            </a:r>
          </a:p>
          <a:p>
            <a:pPr>
              <a:lnSpc>
                <a:spcPct val="95000"/>
              </a:lnSpc>
            </a:pPr>
            <a:r>
              <a:rPr lang="th-TH" sz="180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</a:p>
        </p:txBody>
      </p:sp>
      <p:sp>
        <p:nvSpPr>
          <p:cNvPr id="5" name="สี่เหลี่ยมด้านขนาน 4"/>
          <p:cNvSpPr/>
          <p:nvPr/>
        </p:nvSpPr>
        <p:spPr>
          <a:xfrm rot="21174870">
            <a:off x="133715" y="1238132"/>
            <a:ext cx="4027464" cy="1393434"/>
          </a:xfrm>
          <a:prstGeom prst="parallelogram">
            <a:avLst>
              <a:gd name="adj" fmla="val 12572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95000"/>
              </a:lnSpc>
            </a:pPr>
            <a:r>
              <a:rPr lang="th-TH" sz="20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ประเภทของสวัสดิการภายในส่วนราชการ</a:t>
            </a:r>
          </a:p>
          <a:p>
            <a:pPr algn="thaiDist">
              <a:lnSpc>
                <a:spcPct val="95000"/>
              </a:lnSpc>
            </a:pPr>
            <a:r>
              <a:rPr lang="th-TH" sz="1400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 10 ของระเบียบสำนักนายกรัฐมนตรี ว่าด้วย</a:t>
            </a:r>
            <a:r>
              <a:rPr lang="th-TH" sz="1400" dirty="0" err="1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</a:t>
            </a:r>
            <a:r>
              <a:rPr lang="th-TH" sz="1400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สวัสดิการภายในส่วนราชการ พ.ศ. 2547 และหนังสือสำนักงาน ก.พ. ที่ </a:t>
            </a:r>
            <a:br>
              <a:rPr lang="th-TH" sz="1400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1400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นร 1012.7/15 ลงวันที่ 1 พฤษภาคม 2549 เรื่อง การซักซ้อมความเข้าใจเกี่ยวกับ</a:t>
            </a:r>
            <a:r>
              <a:rPr lang="th-TH" sz="1400" dirty="0" err="1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</a:t>
            </a:r>
            <a:r>
              <a:rPr lang="th-TH" sz="1400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สวัสดิการภายในส่วนราชการ ข้อ 1 (1) </a:t>
            </a:r>
          </a:p>
        </p:txBody>
      </p:sp>
      <p:sp>
        <p:nvSpPr>
          <p:cNvPr id="48" name="สี่เหลี่ยมผืนผ้า 47"/>
          <p:cNvSpPr/>
          <p:nvPr/>
        </p:nvSpPr>
        <p:spPr>
          <a:xfrm>
            <a:off x="4217927" y="2293260"/>
            <a:ext cx="3815184" cy="43314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5000"/>
              </a:lnSpc>
            </a:pPr>
            <a:endParaRPr lang="th-TH" sz="1800" dirty="0">
              <a:solidFill>
                <a:srgbClr val="E8B7B7">
                  <a:lumMod val="25000"/>
                </a:srgb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>
              <a:lnSpc>
                <a:spcPct val="95000"/>
              </a:lnSpc>
            </a:pPr>
            <a:endParaRPr lang="th-TH" sz="1800" dirty="0">
              <a:solidFill>
                <a:srgbClr val="E8B7B7">
                  <a:lumMod val="25000"/>
                </a:srgb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>
              <a:lnSpc>
                <a:spcPct val="95000"/>
              </a:lnSpc>
            </a:pPr>
            <a:r>
              <a:rPr lang="th-TH" sz="180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 ร้านขายอาหาร</a:t>
            </a:r>
          </a:p>
          <a:p>
            <a:pPr>
              <a:lnSpc>
                <a:spcPct val="95000"/>
              </a:lnSpc>
            </a:pPr>
            <a:r>
              <a:rPr lang="th-TH" sz="180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2. ร้านขายเครื่องดื่มและหรืออาหารว่าง</a:t>
            </a:r>
          </a:p>
          <a:p>
            <a:pPr>
              <a:lnSpc>
                <a:spcPct val="95000"/>
              </a:lnSpc>
            </a:pPr>
            <a:r>
              <a:rPr lang="th-TH" sz="180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3. ร้านขายสินค้าอุปโภค บริโภค</a:t>
            </a:r>
          </a:p>
          <a:p>
            <a:pPr>
              <a:lnSpc>
                <a:spcPct val="95000"/>
              </a:lnSpc>
            </a:pPr>
            <a:r>
              <a:rPr lang="th-TH" sz="180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4. กิจการตลาดนัด</a:t>
            </a:r>
          </a:p>
          <a:p>
            <a:pPr>
              <a:lnSpc>
                <a:spcPct val="95000"/>
              </a:lnSpc>
            </a:pPr>
            <a:r>
              <a:rPr lang="th-TH" sz="180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5. ร้านรับถ่ายเอกสาร</a:t>
            </a:r>
          </a:p>
          <a:p>
            <a:pPr>
              <a:lnSpc>
                <a:spcPct val="95000"/>
              </a:lnSpc>
            </a:pPr>
            <a:r>
              <a:rPr lang="th-TH" sz="180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6. งานขายหนังสือและ/ขายเครื่องเขียน</a:t>
            </a:r>
          </a:p>
          <a:p>
            <a:pPr>
              <a:lnSpc>
                <a:spcPct val="95000"/>
              </a:lnSpc>
            </a:pPr>
            <a:r>
              <a:rPr lang="th-TH" sz="1800" spc="-3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7. ร้านตัดผม หรือร้านเสริมสวย</a:t>
            </a:r>
          </a:p>
          <a:p>
            <a:pPr>
              <a:lnSpc>
                <a:spcPct val="95000"/>
              </a:lnSpc>
            </a:pPr>
            <a:r>
              <a:rPr lang="th-TH" sz="180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8. ร้านขายเสื้อผ้า หรือร้านรับตัดเสื้อผ้า</a:t>
            </a:r>
          </a:p>
          <a:p>
            <a:pPr>
              <a:lnSpc>
                <a:spcPct val="95000"/>
              </a:lnSpc>
            </a:pPr>
            <a:r>
              <a:rPr lang="th-TH" sz="180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9. ให้บริการสถานที่ออกกำลังกาย/กีฬา</a:t>
            </a:r>
          </a:p>
          <a:p>
            <a:pPr>
              <a:lnSpc>
                <a:spcPct val="95000"/>
              </a:lnSpc>
            </a:pPr>
            <a:r>
              <a:rPr lang="th-TH" sz="180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10. คลินิกตรวจ ป้องกัน รักษาสุขภาพ</a:t>
            </a:r>
          </a:p>
          <a:p>
            <a:pPr>
              <a:lnSpc>
                <a:spcPct val="95000"/>
              </a:lnSpc>
            </a:pPr>
            <a:r>
              <a:rPr lang="th-TH" sz="180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11. กิจการจำหน่ายน้ำมันเชื้อเพลิง</a:t>
            </a:r>
          </a:p>
          <a:p>
            <a:pPr>
              <a:lnSpc>
                <a:spcPct val="95000"/>
              </a:lnSpc>
            </a:pPr>
            <a:r>
              <a:rPr lang="th-TH" sz="180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12. กิจการให้บริการสถานที่ท่องเที่ยว และ/บ้านพักตากอากาศ</a:t>
            </a:r>
          </a:p>
          <a:p>
            <a:pPr>
              <a:lnSpc>
                <a:spcPct val="95000"/>
              </a:lnSpc>
            </a:pPr>
            <a:r>
              <a:rPr lang="th-TH" sz="180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13. กิจการจัดบริการรถรับ – ส่ง ให้เช่ายานพาหนะ เป็นต้น</a:t>
            </a:r>
          </a:p>
          <a:p>
            <a:pPr>
              <a:lnSpc>
                <a:spcPct val="95000"/>
              </a:lnSpc>
            </a:pPr>
            <a:r>
              <a:rPr lang="th-TH" sz="180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</a:p>
        </p:txBody>
      </p:sp>
      <p:sp>
        <p:nvSpPr>
          <p:cNvPr id="52" name="สี่เหลี่ยมด้านขนาน 51"/>
          <p:cNvSpPr/>
          <p:nvPr/>
        </p:nvSpPr>
        <p:spPr>
          <a:xfrm rot="21174870">
            <a:off x="4116647" y="1238132"/>
            <a:ext cx="4027464" cy="1393434"/>
          </a:xfrm>
          <a:prstGeom prst="parallelogram">
            <a:avLst>
              <a:gd name="adj" fmla="val 1257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95000"/>
              </a:lnSpc>
            </a:pPr>
            <a:r>
              <a:rPr lang="th-TH" sz="20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ประเภทของสวัสดิการในเชิงธุรกิจ</a:t>
            </a:r>
          </a:p>
          <a:p>
            <a:pPr algn="thaiDist">
              <a:lnSpc>
                <a:spcPct val="95000"/>
              </a:lnSpc>
            </a:pPr>
            <a:endParaRPr lang="th-TH" sz="1400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>
              <a:lnSpc>
                <a:spcPct val="95000"/>
              </a:lnSpc>
            </a:pPr>
            <a:r>
              <a:rPr lang="th-TH" sz="1400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คำชี้แจงเพิ่มเติมเกี่ยวกับ เรื่อง หลักเกณฑ์ วิธีการ และเงื่อนไข</a:t>
            </a:r>
            <a:br>
              <a:rPr lang="th-TH" sz="1400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1400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</a:t>
            </a:r>
            <a:r>
              <a:rPr lang="th-TH" sz="1400" dirty="0" err="1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</a:t>
            </a:r>
            <a:r>
              <a:rPr lang="th-TH" sz="1400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สวัสดิการเชิงธุรกิจ</a:t>
            </a:r>
          </a:p>
        </p:txBody>
      </p:sp>
      <p:sp>
        <p:nvSpPr>
          <p:cNvPr id="53" name="สี่เหลี่ยมผืนผ้า 52"/>
          <p:cNvSpPr/>
          <p:nvPr/>
        </p:nvSpPr>
        <p:spPr>
          <a:xfrm>
            <a:off x="8200860" y="2293260"/>
            <a:ext cx="3815184" cy="40059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5000"/>
              </a:lnSpc>
            </a:pPr>
            <a:endParaRPr lang="th-TH" sz="1800" dirty="0">
              <a:solidFill>
                <a:srgbClr val="E8B7B7">
                  <a:lumMod val="25000"/>
                </a:srgb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>
              <a:lnSpc>
                <a:spcPct val="95000"/>
              </a:lnSpc>
            </a:pPr>
            <a:endParaRPr lang="th-TH" sz="1800" dirty="0">
              <a:solidFill>
                <a:srgbClr val="E8B7B7">
                  <a:lumMod val="25000"/>
                </a:srgb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>
              <a:lnSpc>
                <a:spcPct val="95000"/>
              </a:lnSpc>
            </a:pPr>
            <a:r>
              <a:rPr lang="th-TH" sz="180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 การซื้อขาย หรือลงทุนในหุ้นของธุรกิจ หรือสถาบันการเงิน</a:t>
            </a:r>
          </a:p>
          <a:p>
            <a:pPr>
              <a:lnSpc>
                <a:spcPct val="95000"/>
              </a:lnSpc>
            </a:pPr>
            <a:r>
              <a:rPr lang="th-TH" sz="180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2. โรงงาน ธุรกิจอุตสาหกรรม หรือธุรกิจเกษตรกรรม</a:t>
            </a:r>
          </a:p>
          <a:p>
            <a:pPr>
              <a:lnSpc>
                <a:spcPct val="95000"/>
              </a:lnSpc>
            </a:pPr>
            <a:r>
              <a:rPr lang="th-TH" sz="180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3. ไนต์คลับ บาร์ คาราโอเกะ</a:t>
            </a:r>
          </a:p>
          <a:p>
            <a:pPr>
              <a:lnSpc>
                <a:spcPct val="95000"/>
              </a:lnSpc>
            </a:pPr>
            <a:r>
              <a:rPr lang="th-TH" sz="180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4. กิจกรรมบ่อนการพนัน คาสิโน</a:t>
            </a:r>
          </a:p>
          <a:p>
            <a:pPr>
              <a:lnSpc>
                <a:spcPct val="95000"/>
              </a:lnSpc>
            </a:pPr>
            <a:r>
              <a:rPr lang="th-TH" sz="180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5. กิจการให้เช่าอาคาร สถานที่ เพื่อเอกชนดำเนินกิจการหรือประกอบธุรกิจ</a:t>
            </a:r>
          </a:p>
          <a:p>
            <a:pPr>
              <a:lnSpc>
                <a:spcPct val="95000"/>
              </a:lnSpc>
            </a:pPr>
            <a:r>
              <a:rPr lang="th-TH" sz="180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6. ห้างสรรพสินค้า / ดีพาร์</a:t>
            </a:r>
            <a:r>
              <a:rPr lang="th-TH" sz="1800" dirty="0" err="1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ทเ</a:t>
            </a:r>
            <a:r>
              <a:rPr lang="th-TH" sz="180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มนต์สโต</a:t>
            </a:r>
            <a:r>
              <a:rPr lang="th-TH" sz="1800" dirty="0" err="1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ร์</a:t>
            </a:r>
            <a:endParaRPr lang="th-TH" sz="1800" dirty="0">
              <a:solidFill>
                <a:srgbClr val="E8B7B7">
                  <a:lumMod val="25000"/>
                </a:srgb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>
              <a:lnSpc>
                <a:spcPct val="95000"/>
              </a:lnSpc>
            </a:pPr>
            <a:r>
              <a:rPr lang="th-TH" sz="1800" spc="-3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7. ธุรกิจบ้านจัดสรร หรือธุรกิจอสังหาริมทรัพย์</a:t>
            </a:r>
          </a:p>
          <a:p>
            <a:pPr>
              <a:lnSpc>
                <a:spcPct val="95000"/>
              </a:lnSpc>
            </a:pPr>
            <a:r>
              <a:rPr lang="th-TH" sz="1800" dirty="0">
                <a:solidFill>
                  <a:srgbClr val="E8B7B7">
                    <a:lumMod val="25000"/>
                  </a:srgb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</a:p>
        </p:txBody>
      </p:sp>
      <p:sp>
        <p:nvSpPr>
          <p:cNvPr id="54" name="สี่เหลี่ยมด้านขนาน 53"/>
          <p:cNvSpPr/>
          <p:nvPr/>
        </p:nvSpPr>
        <p:spPr>
          <a:xfrm rot="21174870">
            <a:off x="8099580" y="1238132"/>
            <a:ext cx="4027464" cy="1393434"/>
          </a:xfrm>
          <a:prstGeom prst="parallelogram">
            <a:avLst>
              <a:gd name="adj" fmla="val 12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95000"/>
              </a:lnSpc>
            </a:pPr>
            <a:r>
              <a:rPr lang="th-TH" sz="20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ประเภทของกิจกรรมที่ไม่สามารถ</a:t>
            </a:r>
            <a:r>
              <a:rPr lang="th-TH" sz="2000" b="1" dirty="0" err="1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จัดเป็น</a:t>
            </a:r>
            <a:endParaRPr lang="th-TH" sz="2000" b="1" dirty="0">
              <a:solidFill>
                <a:prstClr val="white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lnSpc>
                <a:spcPct val="95000"/>
              </a:lnSpc>
            </a:pPr>
            <a:r>
              <a:rPr lang="th-TH" sz="20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สวัสดิการภายใน / เชิงธุรกิจ</a:t>
            </a:r>
          </a:p>
          <a:p>
            <a:pPr algn="thaiDist">
              <a:lnSpc>
                <a:spcPct val="95000"/>
              </a:lnSpc>
            </a:pPr>
            <a:r>
              <a:rPr lang="th-TH" sz="1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คำชี้แจงเพิ่มเติมเกี่ยวกับ เรื่อง หลักเกณฑ์ วิธีการ และเงื่อนไข</a:t>
            </a:r>
            <a:br>
              <a:rPr lang="th-TH" sz="1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1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</a:t>
            </a:r>
            <a:r>
              <a:rPr lang="th-TH" sz="1400" b="1" dirty="0" err="1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</a:t>
            </a:r>
            <a:r>
              <a:rPr lang="th-TH" sz="1400" b="1" dirty="0">
                <a:solidFill>
                  <a:prstClr val="white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สวัสดิการเชิงธุรกิจ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67" b="79444" l="7500" r="94722">
                        <a14:foregroundMark x1="42500" y1="26667" x2="42500" y2="26667"/>
                        <a14:foregroundMark x1="74722" y1="36389" x2="74722" y2="36389"/>
                        <a14:foregroundMark x1="87778" y1="36667" x2="87778" y2="36667"/>
                        <a14:foregroundMark x1="57222" y1="23333" x2="57222" y2="23333"/>
                        <a14:foregroundMark x1="81111" y1="32778" x2="81111" y2="32778"/>
                        <a14:foregroundMark x1="79722" y1="32222" x2="79722" y2="32222"/>
                        <a14:foregroundMark x1="78611" y1="31667" x2="78611" y2="31667"/>
                        <a14:foregroundMark x1="77222" y1="30556" x2="77222" y2="30556"/>
                        <a14:foregroundMark x1="76111" y1="29722" x2="76111" y2="29722"/>
                        <a14:foregroundMark x1="74722" y1="29167" x2="74722" y2="29167"/>
                        <a14:foregroundMark x1="73333" y1="28056" x2="73333" y2="28056"/>
                        <a14:foregroundMark x1="71944" y1="27500" x2="71944" y2="27500"/>
                        <a14:foregroundMark x1="70278" y1="26667" x2="70278" y2="26667"/>
                        <a14:foregroundMark x1="69722" y1="26389" x2="69722" y2="2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7" t="16223" r="3778" b="18888"/>
          <a:stretch/>
        </p:blipFill>
        <p:spPr>
          <a:xfrm>
            <a:off x="2270946" y="2824723"/>
            <a:ext cx="1601763" cy="1233921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58" b="95658" l="2333" r="97667">
                        <a14:foregroundMark x1="62333" y1="8947" x2="62333" y2="8947"/>
                        <a14:foregroundMark x1="78333" y1="15526" x2="78333" y2="15526"/>
                        <a14:foregroundMark x1="67778" y1="9605" x2="67778" y2="9605"/>
                        <a14:foregroundMark x1="15667" y1="23816" x2="15667" y2="23816"/>
                        <a14:foregroundMark x1="84111" y1="23816" x2="84111" y2="23816"/>
                        <a14:foregroundMark x1="85444" y1="25132" x2="85444" y2="25132"/>
                        <a14:foregroundMark x1="87667" y1="76447" x2="87667" y2="76447"/>
                        <a14:foregroundMark x1="93000" y1="88158" x2="93000" y2="88158"/>
                        <a14:foregroundMark x1="89778" y1="79737" x2="89778" y2="79737"/>
                        <a14:foregroundMark x1="90556" y1="80921" x2="90556" y2="80921"/>
                        <a14:foregroundMark x1="70778" y1="9079" x2="70778" y2="9079"/>
                        <a14:foregroundMark x1="12444" y1="75132" x2="12444" y2="75132"/>
                        <a14:foregroundMark x1="10222" y1="80000" x2="10222" y2="80000"/>
                        <a14:foregroundMark x1="7000" y1="87500" x2="7000" y2="87500"/>
                        <a14:foregroundMark x1="7444" y1="86053" x2="7444" y2="86053"/>
                        <a14:foregroundMark x1="92778" y1="86447" x2="92778" y2="86447"/>
                        <a14:foregroundMark x1="24444" y1="45395" x2="24444" y2="45395"/>
                        <a14:foregroundMark x1="36111" y1="44474" x2="36111" y2="44474"/>
                        <a14:foregroundMark x1="22556" y1="47105" x2="22556" y2="47105"/>
                        <a14:foregroundMark x1="37444" y1="42500" x2="37444" y2="42500"/>
                        <a14:foregroundMark x1="50556" y1="41316" x2="50556" y2="41316"/>
                        <a14:foregroundMark x1="51889" y1="44474" x2="51889" y2="44474"/>
                        <a14:foregroundMark x1="63889" y1="43816" x2="63889" y2="43816"/>
                        <a14:foregroundMark x1="63333" y1="47763" x2="63333" y2="47763"/>
                        <a14:foregroundMark x1="76222" y1="46053" x2="76222" y2="46053"/>
                        <a14:foregroundMark x1="79222" y1="47368" x2="79222" y2="47368"/>
                        <a14:foregroundMark x1="87111" y1="74868" x2="87111" y2="748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1" t="6000" r="2523" b="4222"/>
          <a:stretch/>
        </p:blipFill>
        <p:spPr>
          <a:xfrm>
            <a:off x="6606248" y="3037561"/>
            <a:ext cx="1215571" cy="1021080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424" y="5029200"/>
            <a:ext cx="3106057" cy="113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2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07602" y="6459787"/>
            <a:ext cx="1312025" cy="365125"/>
          </a:xfrm>
        </p:spPr>
        <p:txBody>
          <a:bodyPr/>
          <a:lstStyle/>
          <a:p>
            <a:fld id="{CA61BD1B-E65D-4C57-8A17-B60745517586}" type="slidenum">
              <a:rPr lang="th-TH" sz="2400" smtClean="0">
                <a:latin typeface="CordiaUPC" panose="020B0304020202020204" pitchFamily="34" charset="-34"/>
                <a:cs typeface="CordiaUPC" panose="020B0304020202020204" pitchFamily="34" charset="-34"/>
              </a:rPr>
              <a:t>48</a:t>
            </a:fld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</a:t>
            </a:r>
          </a:p>
        </p:txBody>
      </p:sp>
      <p:sp>
        <p:nvSpPr>
          <p:cNvPr id="14" name="Rectangle 3"/>
          <p:cNvSpPr/>
          <p:nvPr/>
        </p:nvSpPr>
        <p:spPr>
          <a:xfrm>
            <a:off x="0" y="1"/>
            <a:ext cx="10876450" cy="4280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" name="Rectangle 9"/>
          <p:cNvSpPr/>
          <p:nvPr/>
        </p:nvSpPr>
        <p:spPr>
          <a:xfrm>
            <a:off x="781331" y="266691"/>
            <a:ext cx="1061306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1.2 การจัดสวัสดิการเชิงธุรกิจ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gray">
          <a:xfrm>
            <a:off x="1244105" y="1130897"/>
            <a:ext cx="3500059" cy="5715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การคิดค่าเช่าค่าธรรมเนียม</a:t>
            </a:r>
            <a:endParaRPr lang="en-US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gray">
          <a:xfrm>
            <a:off x="6558643" y="1130897"/>
            <a:ext cx="5053464" cy="5715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การยกกรรมสิทธิ์อาคารให้กระทรวงการคลัง </a:t>
            </a:r>
            <a:endParaRPr lang="en-US" sz="3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499370" y="1960532"/>
            <a:ext cx="56926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50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ต้องยกกรรมสิทธิ์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อาคารหรือสิ่งปลูกสร้างที่มีลักษณะต้องยกกรรมสิทธิ์ให้กระทรวงการคลัง</a:t>
            </a:r>
            <a:r>
              <a:rPr lang="th-TH" sz="2400" dirty="0">
                <a:latin typeface="TH SarabunIT๙" pitchFamily="34" charset="-34"/>
                <a:cs typeface="TH SarabunIT๙" pitchFamily="34" charset="-34"/>
              </a:rPr>
              <a:t> ตามระเบียบฯ เมื่อเลิกสัญญาเช่า เลิกใช้เพื่อกิจการ</a:t>
            </a:r>
            <a:br>
              <a:rPr lang="th-TH" sz="2400" dirty="0">
                <a:latin typeface="TH SarabunIT๙" pitchFamily="34" charset="-34"/>
                <a:cs typeface="TH SarabunIT๙" pitchFamily="34" charset="-34"/>
              </a:rPr>
            </a:br>
            <a:r>
              <a:rPr lang="th-TH" sz="2400" dirty="0">
                <a:latin typeface="TH SarabunIT๙" pitchFamily="34" charset="-34"/>
                <a:cs typeface="TH SarabunIT๙" pitchFamily="34" charset="-34"/>
              </a:rPr>
              <a:t>ตามวัตถุประสงค์การเช่า หรือทางราชการมีความประสงค์จะใช้ที่ดินเพื่อประโยชน์ของรัฐ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5" b="100000" l="0" r="100000">
                        <a14:foregroundMark x1="14531" y1="41791" x2="14531" y2="41791"/>
                        <a14:foregroundMark x1="15313" y1="46269" x2="15313" y2="46269"/>
                        <a14:foregroundMark x1="10625" y1="55224" x2="10625" y2="55224"/>
                        <a14:foregroundMark x1="15781" y1="55864" x2="15781" y2="55864"/>
                        <a14:foregroundMark x1="18594" y1="50320" x2="18594" y2="50320"/>
                        <a14:foregroundMark x1="18594" y1="54584" x2="18594" y2="54584"/>
                        <a14:foregroundMark x1="11719" y1="55437" x2="11719" y2="55437"/>
                        <a14:foregroundMark x1="13750" y1="46695" x2="13750" y2="46695"/>
                        <a14:foregroundMark x1="19375" y1="45629" x2="19375" y2="45629"/>
                        <a14:foregroundMark x1="30938" y1="47122" x2="30938" y2="47122"/>
                        <a14:foregroundMark x1="30625" y1="40512" x2="30625" y2="40512"/>
                        <a14:foregroundMark x1="33906" y1="46482" x2="33906" y2="46482"/>
                        <a14:foregroundMark x1="47656" y1="47122" x2="47656" y2="47122"/>
                        <a14:foregroundMark x1="47813" y1="40299" x2="47813" y2="40299"/>
                        <a14:foregroundMark x1="53125" y1="40299" x2="53125" y2="40299"/>
                        <a14:foregroundMark x1="52656" y1="47122" x2="52656" y2="47122"/>
                        <a14:foregroundMark x1="33750" y1="43284" x2="33750" y2="43284"/>
                        <a14:foregroundMark x1="35625" y1="43497" x2="35625" y2="43497"/>
                        <a14:foregroundMark x1="35781" y1="46055" x2="35781" y2="46055"/>
                        <a14:foregroundMark x1="36094" y1="55224" x2="36094" y2="55224"/>
                        <a14:foregroundMark x1="33906" y1="55224" x2="33906" y2="55224"/>
                        <a14:foregroundMark x1="31563" y1="55224" x2="31563" y2="55224"/>
                        <a14:foregroundMark x1="19531" y1="43923" x2="19531" y2="43923"/>
                        <a14:foregroundMark x1="18125" y1="43710" x2="18125" y2="43710"/>
                        <a14:foregroundMark x1="20000" y1="56930" x2="20000" y2="56930"/>
                        <a14:foregroundMark x1="19688" y1="55011" x2="19688" y2="55011"/>
                        <a14:foregroundMark x1="19219" y1="58209" x2="19219" y2="58209"/>
                        <a14:foregroundMark x1="49063" y1="56716" x2="49063" y2="56716"/>
                        <a14:foregroundMark x1="52031" y1="56077" x2="52031" y2="56077"/>
                        <a14:foregroundMark x1="56094" y1="56290" x2="56094" y2="56290"/>
                        <a14:foregroundMark x1="54844" y1="49254" x2="54844" y2="49254"/>
                        <a14:foregroundMark x1="53281" y1="42644" x2="53281" y2="42644"/>
                        <a14:foregroundMark x1="56094" y1="42857" x2="56094" y2="42857"/>
                        <a14:foregroundMark x1="58750" y1="57356" x2="58750" y2="57356"/>
                        <a14:foregroundMark x1="57500" y1="59701" x2="57500" y2="59701"/>
                        <a14:foregroundMark x1="59219" y1="73134" x2="59219" y2="73134"/>
                        <a14:foregroundMark x1="55625" y1="72281" x2="55625" y2="72281"/>
                        <a14:foregroundMark x1="53281" y1="72495" x2="53281" y2="72495"/>
                        <a14:foregroundMark x1="47813" y1="72708" x2="47813" y2="72708"/>
                        <a14:foregroundMark x1="53750" y1="68017" x2="53750" y2="68017"/>
                        <a14:foregroundMark x1="56406" y1="68017" x2="56406" y2="68017"/>
                        <a14:foregroundMark x1="52344" y1="68017" x2="52344" y2="68017"/>
                        <a14:foregroundMark x1="53594" y1="71642" x2="53594" y2="71642"/>
                        <a14:foregroundMark x1="53594" y1="76333" x2="53594" y2="76333"/>
                        <a14:foregroundMark x1="53750" y1="80810" x2="53750" y2="80810"/>
                        <a14:foregroundMark x1="53906" y1="83369" x2="53906" y2="83369"/>
                        <a14:foregroundMark x1="41250" y1="72921" x2="41250" y2="72921"/>
                        <a14:foregroundMark x1="36563" y1="73348" x2="36563" y2="73348"/>
                        <a14:foregroundMark x1="38906" y1="66738" x2="38906" y2="66738"/>
                        <a14:foregroundMark x1="33594" y1="70149" x2="33594" y2="70149"/>
                        <a14:foregroundMark x1="29219" y1="70362" x2="29219" y2="70362"/>
                        <a14:foregroundMark x1="35625" y1="66738" x2="35625" y2="66738"/>
                        <a14:foregroundMark x1="34063" y1="66525" x2="34063" y2="66525"/>
                        <a14:foregroundMark x1="32500" y1="66098" x2="32500" y2="66098"/>
                        <a14:foregroundMark x1="39219" y1="63753" x2="39219" y2="63753"/>
                        <a14:foregroundMark x1="24063" y1="70576" x2="24063" y2="70576"/>
                        <a14:foregroundMark x1="21719" y1="71429" x2="21719" y2="71429"/>
                        <a14:foregroundMark x1="18750" y1="69723" x2="18750" y2="69723"/>
                        <a14:foregroundMark x1="19688" y1="65672" x2="19688" y2="65672"/>
                        <a14:foregroundMark x1="21719" y1="65458" x2="21719" y2="65458"/>
                        <a14:foregroundMark x1="17813" y1="65245" x2="17813" y2="65245"/>
                        <a14:foregroundMark x1="15937" y1="69083" x2="15937" y2="69083"/>
                        <a14:foregroundMark x1="21563" y1="92537" x2="21563" y2="92537"/>
                        <a14:foregroundMark x1="1719" y1="86994" x2="1719" y2="86994"/>
                        <a14:foregroundMark x1="3281" y1="87420" x2="3281" y2="87420"/>
                        <a14:foregroundMark x1="1563" y1="89552" x2="1563" y2="89552"/>
                        <a14:foregroundMark x1="625" y1="86994" x2="625" y2="86994"/>
                        <a14:foregroundMark x1="3125" y1="89552" x2="3125" y2="89552"/>
                        <a14:foregroundMark x1="4688" y1="89979" x2="4688" y2="89979"/>
                        <a14:foregroundMark x1="1250" y1="91898" x2="1250" y2="91898"/>
                        <a14:foregroundMark x1="2188" y1="92964" x2="2188" y2="92964"/>
                        <a14:foregroundMark x1="781" y1="96802" x2="781" y2="96802"/>
                        <a14:foregroundMark x1="1563" y1="98934" x2="1563" y2="98934"/>
                        <a14:foregroundMark x1="2188" y1="96375" x2="2188" y2="96375"/>
                        <a14:foregroundMark x1="3125" y1="94883" x2="3125" y2="94883"/>
                        <a14:foregroundMark x1="5000" y1="92964" x2="5000" y2="92964"/>
                        <a14:foregroundMark x1="6250" y1="90618" x2="6250" y2="90618"/>
                        <a14:foregroundMark x1="7031" y1="89339" x2="7031" y2="89339"/>
                        <a14:foregroundMark x1="10156" y1="91471" x2="10156" y2="91471"/>
                        <a14:foregroundMark x1="6563" y1="92964" x2="6563" y2="92964"/>
                        <a14:foregroundMark x1="8438" y1="89979" x2="8438" y2="89979"/>
                        <a14:foregroundMark x1="8750" y1="92964" x2="8750" y2="92964"/>
                        <a14:foregroundMark x1="10000" y1="96588" x2="10000" y2="96588"/>
                        <a14:foregroundMark x1="3281" y1="98507" x2="3281" y2="98507"/>
                        <a14:foregroundMark x1="5625" y1="98294" x2="5625" y2="98294"/>
                        <a14:foregroundMark x1="7344" y1="98934" x2="7344" y2="98934"/>
                        <a14:foregroundMark x1="9688" y1="98507" x2="9688" y2="98507"/>
                        <a14:foregroundMark x1="13125" y1="98081" x2="13125" y2="98081"/>
                        <a14:foregroundMark x1="12500" y1="90192" x2="12500" y2="90192"/>
                        <a14:foregroundMark x1="10938" y1="90192" x2="10938" y2="90192"/>
                        <a14:foregroundMark x1="15937" y1="91045" x2="15937" y2="91045"/>
                        <a14:foregroundMark x1="14063" y1="90832" x2="14063" y2="90832"/>
                        <a14:foregroundMark x1="13281" y1="93177" x2="13281" y2="93177"/>
                        <a14:foregroundMark x1="16094" y1="95096" x2="16094" y2="95096"/>
                        <a14:foregroundMark x1="18125" y1="92537" x2="18125" y2="92537"/>
                        <a14:foregroundMark x1="17500" y1="89765" x2="17500" y2="89765"/>
                        <a14:foregroundMark x1="17344" y1="91684" x2="17344" y2="91684"/>
                        <a14:foregroundMark x1="18906" y1="95096" x2="18906" y2="95096"/>
                        <a14:foregroundMark x1="16719" y1="98294" x2="16719" y2="98294"/>
                        <a14:foregroundMark x1="23594" y1="90405" x2="23594" y2="90405"/>
                        <a14:foregroundMark x1="23594" y1="94883" x2="23594" y2="94883"/>
                        <a14:foregroundMark x1="20156" y1="91471" x2="20156" y2="91471"/>
                        <a14:foregroundMark x1="20938" y1="95949" x2="20938" y2="95949"/>
                        <a14:foregroundMark x1="23594" y1="92964" x2="23594" y2="92964"/>
                        <a14:foregroundMark x1="26875" y1="95522" x2="26875" y2="95522"/>
                        <a14:foregroundMark x1="24375" y1="98081" x2="24375" y2="98081"/>
                        <a14:foregroundMark x1="27656" y1="98081" x2="27656" y2="98081"/>
                        <a14:foregroundMark x1="30469" y1="98934" x2="30469" y2="98934"/>
                        <a14:foregroundMark x1="29063" y1="91684" x2="29063" y2="91684"/>
                        <a14:foregroundMark x1="26250" y1="92111" x2="26250" y2="92111"/>
                        <a14:foregroundMark x1="30781" y1="94883" x2="30781" y2="94883"/>
                        <a14:foregroundMark x1="18125" y1="75480" x2="18125" y2="75480"/>
                        <a14:foregroundMark x1="36250" y1="97655" x2="36250" y2="97655"/>
                        <a14:foregroundMark x1="32500" y1="97228" x2="32500" y2="97228"/>
                        <a14:foregroundMark x1="33438" y1="95309" x2="33438" y2="95309"/>
                        <a14:foregroundMark x1="35938" y1="94243" x2="35938" y2="94243"/>
                        <a14:foregroundMark x1="40313" y1="97441" x2="40313" y2="97441"/>
                        <a14:foregroundMark x1="38594" y1="95309" x2="38594" y2="95309"/>
                        <a14:foregroundMark x1="43594" y1="95736" x2="43594" y2="95736"/>
                        <a14:foregroundMark x1="41875" y1="95522" x2="41875" y2="95522"/>
                        <a14:foregroundMark x1="45625" y1="98081" x2="45625" y2="98081"/>
                        <a14:foregroundMark x1="47656" y1="96802" x2="47656" y2="96802"/>
                        <a14:foregroundMark x1="50000" y1="97441" x2="50000" y2="97441"/>
                        <a14:foregroundMark x1="52969" y1="97868" x2="52969" y2="97868"/>
                        <a14:foregroundMark x1="56250" y1="98081" x2="56250" y2="98081"/>
                        <a14:foregroundMark x1="58438" y1="98294" x2="58438" y2="98294"/>
                        <a14:foregroundMark x1="61875" y1="98721" x2="61875" y2="98721"/>
                        <a14:foregroundMark x1="64844" y1="98721" x2="64844" y2="98721"/>
                        <a14:foregroundMark x1="67813" y1="98934" x2="67813" y2="98934"/>
                        <a14:foregroundMark x1="70313" y1="98934" x2="70313" y2="98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32" y="3367584"/>
            <a:ext cx="3762311" cy="2894922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404931" y="1944965"/>
            <a:ext cx="51784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เอกสารหมายเลข 5 คำสั่ง</a:t>
            </a:r>
            <a:r>
              <a:rPr lang="th-TH" sz="2400" b="1" dirty="0" err="1"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รักษ์ ที่ 683/2560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สั่ง ณ วันที่ 12 ธันวาคม พ.ศ. 2560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80032" y="2799200"/>
            <a:ext cx="593389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763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u="sng" dirty="0">
                <a:latin typeface="TH SarabunIT๙" pitchFamily="34" charset="-34"/>
                <a:cs typeface="TH SarabunIT๙" pitchFamily="34" charset="-34"/>
              </a:rPr>
              <a:t>ค่าเช่า</a:t>
            </a:r>
          </a:p>
          <a:p>
            <a:pPr defTabSz="8763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latin typeface="TH SarabunIT๙" pitchFamily="34" charset="-34"/>
                <a:cs typeface="TH SarabunIT๙" pitchFamily="34" charset="-34"/>
              </a:rPr>
              <a:t>โดยทั่วไปให้ </a:t>
            </a:r>
            <a:r>
              <a:rPr lang="th-TH" sz="2200" b="1" u="sng" dirty="0">
                <a:latin typeface="TH SarabunIT๙" pitchFamily="34" charset="-34"/>
                <a:cs typeface="TH SarabunIT๙" pitchFamily="34" charset="-34"/>
              </a:rPr>
              <a:t>คิดค่าเช่าร้อยละ 70</a:t>
            </a:r>
            <a:r>
              <a:rPr lang="th-TH" sz="2200" dirty="0">
                <a:latin typeface="TH SarabunIT๙" pitchFamily="34" charset="-34"/>
                <a:cs typeface="TH SarabunIT๙" pitchFamily="34" charset="-34"/>
              </a:rPr>
              <a:t> ของค่าเช่าตามลักษณะประเภทของการเช่า</a:t>
            </a:r>
          </a:p>
          <a:p>
            <a:pPr defTabSz="8763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u="sng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ยกเว้น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 </a:t>
            </a:r>
          </a:p>
          <a:p>
            <a:pPr defTabSz="8763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dirty="0">
                <a:latin typeface="TH SarabunIT๙" pitchFamily="34" charset="-34"/>
                <a:cs typeface="TH SarabunIT๙" pitchFamily="34" charset="-34"/>
              </a:rPr>
              <a:t>กรณีต่อไปนี้ ให้ </a:t>
            </a:r>
            <a:r>
              <a:rPr lang="th-TH" sz="2200" b="1" u="sng" dirty="0">
                <a:latin typeface="TH SarabunIT๙" pitchFamily="34" charset="-34"/>
                <a:cs typeface="TH SarabunIT๙" pitchFamily="34" charset="-34"/>
              </a:rPr>
              <a:t>คิดค่าเช่าร้อยละ 50</a:t>
            </a:r>
            <a:r>
              <a:rPr lang="th-TH" sz="2200" dirty="0">
                <a:latin typeface="TH SarabunIT๙" pitchFamily="34" charset="-34"/>
                <a:cs typeface="TH SarabunIT๙" pitchFamily="34" charset="-34"/>
              </a:rPr>
              <a:t> ของ ค่าเช่าตามลักษณะประเภทของการเช่า ดังนี้</a:t>
            </a:r>
            <a:endParaRPr lang="th-TH" sz="2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1" name="สี่เหลี่ยมผืนผ้า 40"/>
          <p:cNvSpPr>
            <a:spLocks noChangeArrowheads="1"/>
          </p:cNvSpPr>
          <p:nvPr/>
        </p:nvSpPr>
        <p:spPr bwMode="auto">
          <a:xfrm>
            <a:off x="680357" y="5334828"/>
            <a:ext cx="16411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h-TH" sz="2000" dirty="0">
                <a:latin typeface="TH SarabunIT๙" pitchFamily="34" charset="-34"/>
                <a:cs typeface="TH SarabunIT๙" pitchFamily="34" charset="-34"/>
              </a:rPr>
              <a:t>ที่เป็นการสนับสนุน</a:t>
            </a:r>
          </a:p>
          <a:p>
            <a:pPr algn="ctr"/>
            <a:r>
              <a:rPr lang="th-TH" sz="2000" dirty="0">
                <a:latin typeface="TH SarabunIT๙" pitchFamily="34" charset="-34"/>
                <a:cs typeface="TH SarabunIT๙" pitchFamily="34" charset="-34"/>
              </a:rPr>
              <a:t>หรือส่งเสริม</a:t>
            </a:r>
            <a:br>
              <a:rPr lang="th-TH" sz="2000" dirty="0">
                <a:latin typeface="TH SarabunIT๙" pitchFamily="34" charset="-34"/>
                <a:cs typeface="TH SarabunIT๙" pitchFamily="34" charset="-34"/>
              </a:rPr>
            </a:br>
            <a:r>
              <a:rPr lang="th-TH" sz="2000" dirty="0">
                <a:latin typeface="TH SarabunIT๙" pitchFamily="34" charset="-34"/>
                <a:cs typeface="TH SarabunIT๙" pitchFamily="34" charset="-34"/>
              </a:rPr>
              <a:t>ตามนโยบายของรัฐ</a:t>
            </a:r>
          </a:p>
        </p:txBody>
      </p:sp>
      <p:sp>
        <p:nvSpPr>
          <p:cNvPr id="12" name="สี่เหลี่ยมผืนผ้า 41"/>
          <p:cNvSpPr>
            <a:spLocks noChangeArrowheads="1"/>
          </p:cNvSpPr>
          <p:nvPr/>
        </p:nvSpPr>
        <p:spPr bwMode="auto">
          <a:xfrm>
            <a:off x="3388645" y="5334826"/>
            <a:ext cx="20586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th-TH" sz="2000" dirty="0">
                <a:latin typeface="TH SarabunIT๙" pitchFamily="34" charset="-34"/>
                <a:cs typeface="TH SarabunIT๙" pitchFamily="34" charset="-34"/>
              </a:rPr>
              <a:t>โครงการที่คณะรัฐมนตรี</a:t>
            </a:r>
            <a:br>
              <a:rPr lang="th-TH" sz="2000" dirty="0">
                <a:latin typeface="TH SarabunIT๙" pitchFamily="34" charset="-34"/>
                <a:cs typeface="TH SarabunIT๙" pitchFamily="34" charset="-34"/>
              </a:rPr>
            </a:br>
            <a:r>
              <a:rPr lang="th-TH" sz="2000" dirty="0">
                <a:latin typeface="TH SarabunIT๙" pitchFamily="34" charset="-34"/>
                <a:cs typeface="TH SarabunIT๙" pitchFamily="34" charset="-34"/>
              </a:rPr>
              <a:t>มีมติให้ความเห็นชอบไว้แล้ว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83" y="4667395"/>
            <a:ext cx="691515" cy="726091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213" y="4647098"/>
            <a:ext cx="691515" cy="72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2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07602" y="6459787"/>
            <a:ext cx="1312025" cy="365125"/>
          </a:xfrm>
        </p:spPr>
        <p:txBody>
          <a:bodyPr/>
          <a:lstStyle/>
          <a:p>
            <a:fld id="{CA61BD1B-E65D-4C57-8A17-B60745517586}" type="slidenum">
              <a:rPr lang="th-TH" sz="2400" smtClean="0">
                <a:latin typeface="CordiaUPC" panose="020B0304020202020204" pitchFamily="34" charset="-34"/>
                <a:cs typeface="CordiaUPC" panose="020B0304020202020204" pitchFamily="34" charset="-34"/>
              </a:rPr>
              <a:t>49</a:t>
            </a:fld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</a:t>
            </a:r>
          </a:p>
        </p:txBody>
      </p:sp>
      <p:sp>
        <p:nvSpPr>
          <p:cNvPr id="14" name="Rectangle 3"/>
          <p:cNvSpPr/>
          <p:nvPr/>
        </p:nvSpPr>
        <p:spPr>
          <a:xfrm>
            <a:off x="0" y="1"/>
            <a:ext cx="10876450" cy="4280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" name="Rectangle 9"/>
          <p:cNvSpPr/>
          <p:nvPr/>
        </p:nvSpPr>
        <p:spPr>
          <a:xfrm>
            <a:off x="781331" y="266691"/>
            <a:ext cx="1061306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เปรียบเทียบข้อแตกต่างการจัดสวัสดิการในที่ราชพัสดุ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048718"/>
              </p:ext>
            </p:extLst>
          </p:nvPr>
        </p:nvGraphicFramePr>
        <p:xfrm>
          <a:off x="381000" y="985293"/>
          <a:ext cx="11402784" cy="5303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1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1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33"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สวัสดิการภายในส่วนราชการ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87085" marR="8708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สวัสดิการในเชิงธุรกิจ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87085" marR="87085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099">
                <a:tc>
                  <a:txBody>
                    <a:bodyPr/>
                    <a:lstStyle/>
                    <a:p>
                      <a:r>
                        <a:rPr lang="th-TH" sz="2400" b="1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วัตถุประสงค์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th-TH" sz="2400" b="0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เพื่อช่วยเหลือและอำนวยความสะดวกแก่ข้าราชการ</a:t>
                      </a:r>
                      <a:r>
                        <a:rPr lang="th-TH" sz="2400" b="1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</a:t>
                      </a:r>
                      <a:r>
                        <a:rPr lang="th-TH" sz="2400" b="0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หรือเพื่อประโยชน์แก่การสนับสนุนการปฏิบัติราชการ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87085" marR="87085" marT="45723" marB="45723"/>
                </a:tc>
                <a:tc>
                  <a:txBody>
                    <a:bodyPr/>
                    <a:lstStyle/>
                    <a:p>
                      <a:r>
                        <a:rPr lang="th-TH" sz="2400" b="1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วัตถุประสงค์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th-TH" sz="2400" b="0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เพื่อประโยชน์ของส่วนราชการ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87085" marR="87085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823">
                <a:tc>
                  <a:txBody>
                    <a:bodyPr/>
                    <a:lstStyle/>
                    <a:p>
                      <a:r>
                        <a:rPr lang="th-TH" sz="2400" b="1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ผู้ให้บริการ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th-TH" sz="2400" b="0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คณะกรรมการสวัสดิการฯ เป็นผู้จัด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</a:txBody>
                  <a:tcPr marL="87085" marR="87085" marT="45723" marB="45723"/>
                </a:tc>
                <a:tc>
                  <a:txBody>
                    <a:bodyPr/>
                    <a:lstStyle/>
                    <a:p>
                      <a:r>
                        <a:rPr lang="th-TH" sz="2400" b="1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ผู้ให้บริการ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th-TH" sz="2400" b="0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มอบหมายให้บุคคล/คณะบุคคล/คณะอนุกรรมการที่เป็นข้าราชการ</a:t>
                      </a:r>
                      <a:br>
                        <a:rPr lang="th-TH" sz="2400" b="0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</a:br>
                      <a:r>
                        <a:rPr lang="th-TH" sz="2400" b="0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หรือไม่เป็นข้าราชการ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87085" marR="87085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19">
                <a:tc>
                  <a:txBody>
                    <a:bodyPr/>
                    <a:lstStyle/>
                    <a:p>
                      <a:r>
                        <a:rPr lang="th-TH" sz="2400" b="1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ผู้รับบริการ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th-TH" sz="2400" b="0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สมาชิกหลักเป็นข้าราชการและลูกจ้าง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87085" marR="87085" marT="45723" marB="45723"/>
                </a:tc>
                <a:tc>
                  <a:txBody>
                    <a:bodyPr/>
                    <a:lstStyle/>
                    <a:p>
                      <a:r>
                        <a:rPr lang="th-TH" sz="2400" b="1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ผู้รับบริการ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th-TH" sz="2400" b="0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สมาชิกหลักเป็นบุคคลภายนอกทั่วไป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87085" marR="87085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19">
                <a:tc>
                  <a:txBody>
                    <a:bodyPr/>
                    <a:lstStyle/>
                    <a:p>
                      <a:r>
                        <a:rPr lang="th-TH" sz="2400" b="1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สภาพทำเลที่ตั้งของที่ดินและหรืออาคาร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th-TH" sz="2400" b="0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เอื้อหรือมุ่งบริการแก่ข้าราชการและลูกจ้างเป็นหลัก</a:t>
                      </a:r>
                      <a:endParaRPr lang="th-TH" sz="2400" b="0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87085" marR="87085" marT="45723" marB="45723"/>
                </a:tc>
                <a:tc>
                  <a:txBody>
                    <a:bodyPr/>
                    <a:lstStyle/>
                    <a:p>
                      <a:r>
                        <a:rPr lang="th-TH" sz="2400" b="1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สภาพทำเลที่ตั้งของที่ดินและหรืออาคาร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th-TH" sz="2400" b="0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เอื้อหรือมุ่งบริการบุคคลภายนอกทั่วไปเป็นหลัก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87085" marR="87085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019">
                <a:tc>
                  <a:txBody>
                    <a:bodyPr/>
                    <a:lstStyle/>
                    <a:p>
                      <a:r>
                        <a:rPr lang="th-TH" sz="2400" b="1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ระยะเวลาการเปิดและปิด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th-TH" sz="2400" b="0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ต้องใกล้เคียงกับระยะเวลาการปฏิบัติราชการตามปกติ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</a:txBody>
                  <a:tcPr marL="87085" marR="87085" marT="45723" marB="45723"/>
                </a:tc>
                <a:tc>
                  <a:txBody>
                    <a:bodyPr/>
                    <a:lstStyle/>
                    <a:p>
                      <a:r>
                        <a:rPr lang="th-TH" sz="2400" b="1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ระยะเวลาการเปิดและปิด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th-TH" sz="2400" b="0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เกินกว่าเวลาปฏิบัติราชการตามปกติ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</a:txBody>
                  <a:tcPr marL="87085" marR="87085"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52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07608" y="6459803"/>
            <a:ext cx="1312025" cy="365125"/>
          </a:xfrm>
        </p:spPr>
        <p:txBody>
          <a:bodyPr/>
          <a:lstStyle/>
          <a:p>
            <a:fld id="{CA61BD1B-E65D-4C57-8A17-B60745517586}" type="slidenum">
              <a:rPr lang="th-TH" sz="2400" smtClean="0">
                <a:latin typeface="CordiaUPC" panose="020B0304020202020204" pitchFamily="34" charset="-34"/>
                <a:cs typeface="CordiaUPC" panose="020B0304020202020204" pitchFamily="34" charset="-34"/>
              </a:rPr>
              <a:pPr/>
              <a:t>5</a:t>
            </a:fld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</a:t>
            </a:r>
          </a:p>
        </p:txBody>
      </p:sp>
      <p:sp>
        <p:nvSpPr>
          <p:cNvPr id="14" name="Rectangle 3"/>
          <p:cNvSpPr/>
          <p:nvPr/>
        </p:nvSpPr>
        <p:spPr>
          <a:xfrm>
            <a:off x="5" y="17"/>
            <a:ext cx="10876450" cy="4280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>
            <a:off x="781339" y="266707"/>
            <a:ext cx="1061306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4. ที่ราชพัสดุ</a:t>
            </a:r>
          </a:p>
        </p:txBody>
      </p:sp>
      <p:grpSp>
        <p:nvGrpSpPr>
          <p:cNvPr id="10" name="กลุ่ม 9"/>
          <p:cNvGrpSpPr/>
          <p:nvPr/>
        </p:nvGrpSpPr>
        <p:grpSpPr>
          <a:xfrm>
            <a:off x="3652994" y="1286314"/>
            <a:ext cx="7840513" cy="790356"/>
            <a:chOff x="3923928" y="1700808"/>
            <a:chExt cx="4896544" cy="790356"/>
          </a:xfrm>
          <a:solidFill>
            <a:schemeClr val="accent2">
              <a:lumMod val="60000"/>
              <a:lumOff val="4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รูปห้าเหลี่ยม 10"/>
            <p:cNvSpPr/>
            <p:nvPr/>
          </p:nvSpPr>
          <p:spPr>
            <a:xfrm>
              <a:off x="3923928" y="1700808"/>
              <a:ext cx="4896544" cy="790356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เป็นอสังหาริมทรัพย์อันเป็นทรัพย์สินของแผ่นดินทุกชนิด ยกเว้น ที่รกร้างว่างเปล่า ที่ทรัพย์สินสำหรับพลเมืองใช้ร่วมกัน อสังหาริมทรัพย์ของรัฐวิสาหกิจที่เป็นนิติบุคคล และขององค์กรปกครองส่วนท้องถิ่น</a:t>
              </a:r>
            </a:p>
          </p:txBody>
        </p:sp>
        <p:sp>
          <p:nvSpPr>
            <p:cNvPr id="12" name="เครื่องหมายบั้ง 11"/>
            <p:cNvSpPr/>
            <p:nvPr/>
          </p:nvSpPr>
          <p:spPr>
            <a:xfrm>
              <a:off x="3923928" y="1700808"/>
              <a:ext cx="288032" cy="790356"/>
            </a:xfrm>
            <a:prstGeom prst="chevron">
              <a:avLst>
                <a:gd name="adj" fmla="val 4589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70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กลุ่ม 12"/>
          <p:cNvGrpSpPr/>
          <p:nvPr/>
        </p:nvGrpSpPr>
        <p:grpSpPr>
          <a:xfrm>
            <a:off x="3652994" y="3158522"/>
            <a:ext cx="7840513" cy="790356"/>
            <a:chOff x="3923928" y="1700808"/>
            <a:chExt cx="4896544" cy="790356"/>
          </a:xfrm>
          <a:solidFill>
            <a:schemeClr val="accent3">
              <a:lumMod val="60000"/>
              <a:lumOff val="4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รูปห้าเหลี่ยม 14"/>
            <p:cNvSpPr/>
            <p:nvPr/>
          </p:nvSpPr>
          <p:spPr>
            <a:xfrm>
              <a:off x="3923928" y="1700808"/>
              <a:ext cx="4896544" cy="790356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300"/>
                </a:spcAft>
                <a:tabLst>
                  <a:tab pos="201295" algn="l"/>
                </a:tabLst>
              </a:pPr>
              <a:r>
                <a:rPr lang="th-TH" sz="2000" dirty="0">
                  <a:solidFill>
                    <a:prstClr val="black"/>
                  </a:solidFill>
                  <a:latin typeface="TH SarabunIT๙" pitchFamily="34" charset="-34"/>
                  <a:ea typeface="Calibri"/>
                  <a:cs typeface="TH SarabunIT๙" pitchFamily="34" charset="-34"/>
                </a:rPr>
                <a:t>กระทรวงการคลังเป็นผู้ถือกรรมสิทธิ์ โดย</a:t>
              </a:r>
              <a:r>
                <a:rPr lang="th-TH" sz="2000" dirty="0" err="1">
                  <a:solidFill>
                    <a:prstClr val="black"/>
                  </a:solidFill>
                  <a:latin typeface="TH SarabunIT๙" pitchFamily="34" charset="-34"/>
                  <a:ea typeface="Calibri"/>
                  <a:cs typeface="TH SarabunIT๙" pitchFamily="34" charset="-34"/>
                </a:rPr>
                <a:t>กรมธนา</a:t>
              </a:r>
              <a:r>
                <a:rPr lang="th-TH" sz="2000" dirty="0">
                  <a:solidFill>
                    <a:prstClr val="black"/>
                  </a:solidFill>
                  <a:latin typeface="TH SarabunIT๙" pitchFamily="34" charset="-34"/>
                  <a:ea typeface="Calibri"/>
                  <a:cs typeface="TH SarabunIT๙" pitchFamily="34" charset="-34"/>
                </a:rPr>
                <a:t>รักษ์มีหน้าที่ในการปกครองดูแลบำรุงรักษา</a:t>
              </a:r>
              <a:br>
                <a:rPr lang="th-TH" sz="2000" dirty="0">
                  <a:solidFill>
                    <a:prstClr val="black"/>
                  </a:solidFill>
                  <a:latin typeface="TH SarabunIT๙" pitchFamily="34" charset="-34"/>
                  <a:ea typeface="Calibri"/>
                  <a:cs typeface="TH SarabunIT๙" pitchFamily="34" charset="-34"/>
                </a:rPr>
              </a:br>
              <a:r>
                <a:rPr lang="th-TH" sz="2000" dirty="0">
                  <a:solidFill>
                    <a:prstClr val="black"/>
                  </a:solidFill>
                  <a:latin typeface="TH SarabunIT๙" pitchFamily="34" charset="-34"/>
                  <a:ea typeface="Calibri"/>
                  <a:cs typeface="TH SarabunIT๙" pitchFamily="34" charset="-34"/>
                </a:rPr>
                <a:t>และบริหารจัดการให้เกิดประโยชน์ต่อรัฐ</a:t>
              </a:r>
              <a:endParaRPr lang="en-US" sz="2000" dirty="0">
                <a:solidFill>
                  <a:prstClr val="black"/>
                </a:solidFill>
                <a:latin typeface="TH SarabunIT๙" pitchFamily="34" charset="-34"/>
                <a:ea typeface="Calibri"/>
                <a:cs typeface="TH SarabunIT๙" pitchFamily="34" charset="-34"/>
              </a:endParaRPr>
            </a:p>
          </p:txBody>
        </p:sp>
        <p:sp>
          <p:nvSpPr>
            <p:cNvPr id="22" name="เครื่องหมายบั้ง 21"/>
            <p:cNvSpPr/>
            <p:nvPr/>
          </p:nvSpPr>
          <p:spPr>
            <a:xfrm>
              <a:off x="3923928" y="1700808"/>
              <a:ext cx="288032" cy="790356"/>
            </a:xfrm>
            <a:prstGeom prst="chevron">
              <a:avLst>
                <a:gd name="adj" fmla="val 4589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900">
                <a:solidFill>
                  <a:srgbClr val="A8CDD7">
                    <a:lumMod val="50000"/>
                  </a:srgbClr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grpSp>
        <p:nvGrpSpPr>
          <p:cNvPr id="23" name="กลุ่ม 22"/>
          <p:cNvGrpSpPr/>
          <p:nvPr/>
        </p:nvGrpSpPr>
        <p:grpSpPr>
          <a:xfrm>
            <a:off x="3652994" y="4236910"/>
            <a:ext cx="7840513" cy="790356"/>
            <a:chOff x="3923928" y="1700808"/>
            <a:chExt cx="4896544" cy="790356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4" name="รูปห้าเหลี่ยม 23"/>
            <p:cNvSpPr/>
            <p:nvPr/>
          </p:nvSpPr>
          <p:spPr>
            <a:xfrm>
              <a:off x="3923928" y="1700808"/>
              <a:ext cx="4896544" cy="790356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201295" algn="l"/>
                </a:tabLst>
              </a:pPr>
              <a:r>
                <a:rPr lang="th-TH" sz="2000" dirty="0">
                  <a:solidFill>
                    <a:prstClr val="black"/>
                  </a:solidFill>
                  <a:latin typeface="TH SarabunIT๙" pitchFamily="34" charset="-34"/>
                  <a:ea typeface="Calibri"/>
                  <a:cs typeface="TH SarabunIT๙" pitchFamily="34" charset="-34"/>
                </a:rPr>
                <a:t>สามารถ</a:t>
              </a:r>
              <a:r>
                <a:rPr lang="th-TH" sz="2000" spc="-50" dirty="0">
                  <a:solidFill>
                    <a:prstClr val="black"/>
                  </a:solidFill>
                  <a:latin typeface="TH SarabunIT๙" pitchFamily="34" charset="-34"/>
                  <a:ea typeface="Calibri"/>
                  <a:cs typeface="TH SarabunIT๙" pitchFamily="34" charset="-34"/>
                </a:rPr>
                <a:t>ยื่นคำร้องขอเช่าตามวัตถุประสงค์ต่อกรม</a:t>
              </a:r>
              <a:r>
                <a:rPr lang="th-TH" sz="2000" spc="-50" dirty="0" err="1">
                  <a:solidFill>
                    <a:prstClr val="black"/>
                  </a:solidFill>
                  <a:latin typeface="TH SarabunIT๙" pitchFamily="34" charset="-34"/>
                  <a:ea typeface="Calibri"/>
                  <a:cs typeface="TH SarabunIT๙" pitchFamily="34" charset="-34"/>
                </a:rPr>
                <a:t>ธนารักษ์</a:t>
              </a:r>
              <a:r>
                <a:rPr lang="th-TH" sz="2000" dirty="0">
                  <a:solidFill>
                    <a:prstClr val="black"/>
                  </a:solidFill>
                  <a:latin typeface="TH SarabunIT๙" pitchFamily="34" charset="-34"/>
                  <a:ea typeface="Calibri"/>
                  <a:cs typeface="TH SarabunIT๙" pitchFamily="34" charset="-34"/>
                </a:rPr>
                <a:t>/สำนักงาน</a:t>
              </a:r>
              <a:r>
                <a:rPr lang="th-TH" sz="2000" dirty="0" err="1">
                  <a:solidFill>
                    <a:prstClr val="black"/>
                  </a:solidFill>
                  <a:latin typeface="TH SarabunIT๙" pitchFamily="34" charset="-34"/>
                  <a:ea typeface="Calibri"/>
                  <a:cs typeface="TH SarabunIT๙" pitchFamily="34" charset="-34"/>
                </a:rPr>
                <a:t>ธนารักษ์</a:t>
              </a:r>
              <a:r>
                <a:rPr lang="th-TH" sz="2000" dirty="0">
                  <a:solidFill>
                    <a:prstClr val="black"/>
                  </a:solidFill>
                  <a:latin typeface="TH SarabunIT๙" pitchFamily="34" charset="-34"/>
                  <a:ea typeface="Calibri"/>
                  <a:cs typeface="TH SarabunIT๙" pitchFamily="34" charset="-34"/>
                </a:rPr>
                <a:t>พื้นที่ในท้องที่ที่ที่ดินตั้งอยู่</a:t>
              </a:r>
              <a:endParaRPr lang="en-US" sz="2000" dirty="0">
                <a:solidFill>
                  <a:prstClr val="black"/>
                </a:solidFill>
                <a:latin typeface="TH SarabunIT๙" pitchFamily="34" charset="-34"/>
                <a:ea typeface="Calibri"/>
                <a:cs typeface="TH SarabunIT๙" pitchFamily="34" charset="-34"/>
              </a:endParaRPr>
            </a:p>
          </p:txBody>
        </p:sp>
        <p:sp>
          <p:nvSpPr>
            <p:cNvPr id="25" name="เครื่องหมายบั้ง 24"/>
            <p:cNvSpPr/>
            <p:nvPr/>
          </p:nvSpPr>
          <p:spPr>
            <a:xfrm>
              <a:off x="3923928" y="1700808"/>
              <a:ext cx="288032" cy="790356"/>
            </a:xfrm>
            <a:prstGeom prst="chevron">
              <a:avLst>
                <a:gd name="adj" fmla="val 4589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grpSp>
        <p:nvGrpSpPr>
          <p:cNvPr id="26" name="กลุ่ม 25"/>
          <p:cNvGrpSpPr/>
          <p:nvPr/>
        </p:nvGrpSpPr>
        <p:grpSpPr>
          <a:xfrm>
            <a:off x="3652994" y="5317030"/>
            <a:ext cx="7840513" cy="790356"/>
            <a:chOff x="3923928" y="1700808"/>
            <a:chExt cx="4896544" cy="790356"/>
          </a:xfrm>
          <a:solidFill>
            <a:schemeClr val="tx2">
              <a:lumMod val="40000"/>
              <a:lumOff val="6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7" name="รูปห้าเหลี่ยม 26"/>
            <p:cNvSpPr/>
            <p:nvPr/>
          </p:nvSpPr>
          <p:spPr>
            <a:xfrm>
              <a:off x="3923928" y="1700808"/>
              <a:ext cx="4896544" cy="790356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>
                  <a:solidFill>
                    <a:prstClr val="black"/>
                  </a:solidFill>
                  <a:latin typeface="TH SarabunIT๙" pitchFamily="34" charset="-34"/>
                  <a:ea typeface="Calibri"/>
                  <a:cs typeface="TH SarabunIT๙" pitchFamily="34" charset="-34"/>
                </a:rPr>
                <a:t>ไม่สามารถถือกรรมสิทธิ์ได้</a:t>
              </a:r>
              <a:endParaRPr lang="en-US" sz="2000" dirty="0">
                <a:solidFill>
                  <a:prstClr val="black"/>
                </a:solidFill>
                <a:latin typeface="TH SarabunIT๙" pitchFamily="34" charset="-34"/>
                <a:ea typeface="Calibri"/>
                <a:cs typeface="TH SarabunIT๙" pitchFamily="34" charset="-34"/>
              </a:endParaRPr>
            </a:p>
          </p:txBody>
        </p:sp>
        <p:sp>
          <p:nvSpPr>
            <p:cNvPr id="28" name="เครื่องหมายบั้ง 27"/>
            <p:cNvSpPr/>
            <p:nvPr/>
          </p:nvSpPr>
          <p:spPr>
            <a:xfrm>
              <a:off x="3923928" y="1700808"/>
              <a:ext cx="288032" cy="790356"/>
            </a:xfrm>
            <a:prstGeom prst="chevron">
              <a:avLst>
                <a:gd name="adj" fmla="val 4589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90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sp>
        <p:nvSpPr>
          <p:cNvPr id="30" name="รูปห้าเหลี่ยม 29"/>
          <p:cNvSpPr/>
          <p:nvPr/>
        </p:nvSpPr>
        <p:spPr>
          <a:xfrm>
            <a:off x="3652993" y="2076670"/>
            <a:ext cx="7840513" cy="790356"/>
          </a:xfrm>
          <a:prstGeom prst="homePlate">
            <a:avLst/>
          </a:prstGeom>
          <a:solidFill>
            <a:srgbClr val="C9E7A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มีไว้เพื่อใช้ประโยชน์ในราชการของส่วนราชการเป็นหลัก เช่น เป็นที่ตั้งที่ทำการ บ้านพักข้าราชการ หรือดำเนิน</a:t>
            </a:r>
            <a:br>
              <a:rPr lang="th-TH" sz="20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2000" dirty="0">
                <a:solidFill>
                  <a:prstClr val="black"/>
                </a:solidFill>
                <a:latin typeface="TH SarabunIT๙" pitchFamily="34" charset="-34"/>
                <a:cs typeface="TH SarabunIT๙" pitchFamily="34" charset="-34"/>
              </a:rPr>
              <a:t>กิจกรรมอื่นตามภารกิจของส่วนราชการ  ส่วนที่เหลือจากการใช้ราชการสามารถมาจัดให้เช่าได้</a:t>
            </a:r>
          </a:p>
        </p:txBody>
      </p:sp>
      <p:sp>
        <p:nvSpPr>
          <p:cNvPr id="32" name="ตัวแทนหมายเลขภาพนิ่ง 75"/>
          <p:cNvSpPr txBox="1">
            <a:spLocks/>
          </p:cNvSpPr>
          <p:nvPr/>
        </p:nvSpPr>
        <p:spPr>
          <a:xfrm>
            <a:off x="6568530" y="5794393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7C87A4-D5D7-407D-B42D-C45D36B0B1D8}" type="slidenum">
              <a:rPr lang="th-TH" smtClean="0"/>
              <a:pPr/>
              <a:t>5</a:t>
            </a:fld>
            <a:endParaRPr lang="th-TH"/>
          </a:p>
        </p:txBody>
      </p:sp>
      <p:sp>
        <p:nvSpPr>
          <p:cNvPr id="33" name="คำบรรยายภาพแบบลูกศรขวา 32"/>
          <p:cNvSpPr/>
          <p:nvPr/>
        </p:nvSpPr>
        <p:spPr>
          <a:xfrm>
            <a:off x="792288" y="1681492"/>
            <a:ext cx="3009969" cy="790356"/>
          </a:xfrm>
          <a:prstGeom prst="rightArrowCallout">
            <a:avLst>
              <a:gd name="adj1" fmla="val 28510"/>
              <a:gd name="adj2" fmla="val 28510"/>
              <a:gd name="adj3" fmla="val 53084"/>
              <a:gd name="adj4" fmla="val 82955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None/>
            </a:pPr>
            <a:r>
              <a:rPr lang="th-TH" sz="2200" b="1" dirty="0">
                <a:solidFill>
                  <a:prstClr val="black"/>
                </a:solidFill>
                <a:latin typeface="TH SarabunIT๙" pitchFamily="34" charset="-34"/>
                <a:ea typeface="Calibri"/>
                <a:cs typeface="TH SarabunIT๙" pitchFamily="34" charset="-34"/>
              </a:rPr>
              <a:t>วัตถุประสงค์</a:t>
            </a:r>
            <a:endParaRPr lang="en-US" sz="2200" dirty="0">
              <a:solidFill>
                <a:prstClr val="black"/>
              </a:solidFill>
              <a:latin typeface="TH SarabunIT๙" pitchFamily="34" charset="-34"/>
              <a:ea typeface="Calibri"/>
              <a:cs typeface="TH SarabunIT๙" pitchFamily="34" charset="-34"/>
            </a:endParaRPr>
          </a:p>
        </p:txBody>
      </p:sp>
      <p:sp>
        <p:nvSpPr>
          <p:cNvPr id="34" name="คำบรรยายภาพแบบลูกศรขวา 33"/>
          <p:cNvSpPr/>
          <p:nvPr/>
        </p:nvSpPr>
        <p:spPr>
          <a:xfrm>
            <a:off x="780186" y="5317030"/>
            <a:ext cx="3009969" cy="790356"/>
          </a:xfrm>
          <a:prstGeom prst="rightArrowCallout">
            <a:avLst>
              <a:gd name="adj1" fmla="val 28510"/>
              <a:gd name="adj2" fmla="val 28510"/>
              <a:gd name="adj3" fmla="val 53084"/>
              <a:gd name="adj4" fmla="val 82955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None/>
            </a:pPr>
            <a:r>
              <a:rPr lang="th-TH" sz="2100" b="1" dirty="0">
                <a:solidFill>
                  <a:prstClr val="black"/>
                </a:solidFill>
                <a:latin typeface="TH SarabunIT๙" pitchFamily="34" charset="-34"/>
                <a:ea typeface="Calibri"/>
                <a:cs typeface="TH SarabunIT๙" pitchFamily="34" charset="-34"/>
              </a:rPr>
              <a:t>การได้มา /การถือกรรมสิทธิ์</a:t>
            </a:r>
            <a:br>
              <a:rPr lang="th-TH" sz="2100" b="1" dirty="0">
                <a:solidFill>
                  <a:prstClr val="black"/>
                </a:solidFill>
                <a:latin typeface="TH SarabunIT๙" pitchFamily="34" charset="-34"/>
                <a:ea typeface="Calibri"/>
                <a:cs typeface="TH SarabunIT๙" pitchFamily="34" charset="-34"/>
              </a:rPr>
            </a:br>
            <a:r>
              <a:rPr lang="th-TH" sz="2100" b="1" dirty="0">
                <a:solidFill>
                  <a:prstClr val="black"/>
                </a:solidFill>
                <a:latin typeface="TH SarabunIT๙" pitchFamily="34" charset="-34"/>
                <a:ea typeface="Calibri"/>
                <a:cs typeface="TH SarabunIT๙" pitchFamily="34" charset="-34"/>
              </a:rPr>
              <a:t>ของประชาชน</a:t>
            </a:r>
          </a:p>
        </p:txBody>
      </p:sp>
      <p:sp>
        <p:nvSpPr>
          <p:cNvPr id="35" name="คำบรรยายภาพแบบลูกศรขวา 34"/>
          <p:cNvSpPr/>
          <p:nvPr/>
        </p:nvSpPr>
        <p:spPr>
          <a:xfrm>
            <a:off x="780186" y="3158522"/>
            <a:ext cx="3009969" cy="790356"/>
          </a:xfrm>
          <a:prstGeom prst="rightArrowCallout">
            <a:avLst>
              <a:gd name="adj1" fmla="val 28510"/>
              <a:gd name="adj2" fmla="val 28510"/>
              <a:gd name="adj3" fmla="val 53084"/>
              <a:gd name="adj4" fmla="val 82955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None/>
            </a:pPr>
            <a:r>
              <a:rPr lang="th-TH" sz="2200" b="1" dirty="0">
                <a:solidFill>
                  <a:prstClr val="black"/>
                </a:solidFill>
                <a:latin typeface="TH SarabunIT๙" pitchFamily="34" charset="-34"/>
                <a:ea typeface="Calibri"/>
                <a:cs typeface="TH SarabunIT๙" pitchFamily="34" charset="-34"/>
              </a:rPr>
              <a:t>หน่วยงานผู้ดูแล </a:t>
            </a:r>
          </a:p>
          <a:p>
            <a:pPr marL="342900" indent="-342900" algn="ctr">
              <a:buFont typeface="+mj-lt"/>
              <a:buNone/>
            </a:pPr>
            <a:r>
              <a:rPr lang="th-TH" sz="2200" b="1" dirty="0">
                <a:solidFill>
                  <a:prstClr val="black"/>
                </a:solidFill>
                <a:latin typeface="TH SarabunIT๙" pitchFamily="34" charset="-34"/>
                <a:ea typeface="Calibri"/>
                <a:cs typeface="TH SarabunIT๙" pitchFamily="34" charset="-34"/>
              </a:rPr>
              <a:t>/ ถือกรรมสิทธิ์</a:t>
            </a:r>
            <a:endParaRPr lang="en-US" sz="2200" dirty="0">
              <a:solidFill>
                <a:prstClr val="black"/>
              </a:solidFill>
              <a:latin typeface="TH SarabunIT๙" pitchFamily="34" charset="-34"/>
              <a:ea typeface="Calibri"/>
              <a:cs typeface="TH SarabunIT๙" pitchFamily="34" charset="-34"/>
            </a:endParaRPr>
          </a:p>
        </p:txBody>
      </p:sp>
      <p:sp>
        <p:nvSpPr>
          <p:cNvPr id="36" name="คำบรรยายภาพแบบลูกศรขวา 35"/>
          <p:cNvSpPr/>
          <p:nvPr/>
        </p:nvSpPr>
        <p:spPr>
          <a:xfrm>
            <a:off x="780186" y="4236910"/>
            <a:ext cx="3009969" cy="790356"/>
          </a:xfrm>
          <a:prstGeom prst="rightArrowCallout">
            <a:avLst>
              <a:gd name="adj1" fmla="val 28510"/>
              <a:gd name="adj2" fmla="val 28510"/>
              <a:gd name="adj3" fmla="val 53084"/>
              <a:gd name="adj4" fmla="val 82955"/>
            </a:avLst>
          </a:prstGeom>
          <a:solidFill>
            <a:schemeClr val="accent6">
              <a:lumMod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None/>
            </a:pPr>
            <a:r>
              <a:rPr lang="th-TH" sz="2200" b="1" dirty="0">
                <a:solidFill>
                  <a:prstClr val="black"/>
                </a:solidFill>
                <a:latin typeface="TH SarabunIT๙" pitchFamily="34" charset="-34"/>
                <a:ea typeface="Calibri"/>
                <a:cs typeface="TH SarabunIT๙" pitchFamily="34" charset="-34"/>
              </a:rPr>
              <a:t>การเข้าใช้ประโยชน์</a:t>
            </a:r>
          </a:p>
          <a:p>
            <a:pPr marL="342900" indent="-342900" algn="ctr">
              <a:buFont typeface="+mj-lt"/>
              <a:buNone/>
            </a:pPr>
            <a:r>
              <a:rPr lang="th-TH" sz="2200" b="1" dirty="0">
                <a:solidFill>
                  <a:prstClr val="black"/>
                </a:solidFill>
                <a:latin typeface="TH SarabunIT๙" pitchFamily="34" charset="-34"/>
                <a:ea typeface="Calibri"/>
                <a:cs typeface="TH SarabunIT๙" pitchFamily="34" charset="-34"/>
              </a:rPr>
              <a:t>ของประชาชน</a:t>
            </a: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75" y="1477647"/>
            <a:ext cx="1140996" cy="1198046"/>
          </a:xfrm>
          <a:prstGeom prst="rect">
            <a:avLst/>
          </a:prstGeom>
          <a:ln>
            <a:noFill/>
          </a:ln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86" y="3118388"/>
            <a:ext cx="978709" cy="86493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84" y="4104109"/>
            <a:ext cx="1005706" cy="1055991"/>
          </a:xfrm>
          <a:prstGeom prst="rect">
            <a:avLst/>
          </a:prstGeom>
          <a:ln>
            <a:noFill/>
          </a:ln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83" y="5371071"/>
            <a:ext cx="1027064" cy="107841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39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07602" y="6459787"/>
            <a:ext cx="1312025" cy="365125"/>
          </a:xfrm>
        </p:spPr>
        <p:txBody>
          <a:bodyPr/>
          <a:lstStyle/>
          <a:p>
            <a:fld id="{CA61BD1B-E65D-4C57-8A17-B60745517586}" type="slidenum">
              <a:rPr lang="th-TH" sz="2400" smtClean="0">
                <a:latin typeface="CordiaUPC" panose="020B0304020202020204" pitchFamily="34" charset="-34"/>
                <a:cs typeface="CordiaUPC" panose="020B0304020202020204" pitchFamily="34" charset="-34"/>
              </a:rPr>
              <a:t>50</a:t>
            </a:fld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</a:t>
            </a:r>
          </a:p>
        </p:txBody>
      </p:sp>
      <p:sp>
        <p:nvSpPr>
          <p:cNvPr id="14" name="Rectangle 3"/>
          <p:cNvSpPr/>
          <p:nvPr/>
        </p:nvSpPr>
        <p:spPr>
          <a:xfrm>
            <a:off x="0" y="1"/>
            <a:ext cx="10876450" cy="4280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" name="Rectangle 9"/>
          <p:cNvSpPr/>
          <p:nvPr/>
        </p:nvSpPr>
        <p:spPr>
          <a:xfrm>
            <a:off x="781331" y="266691"/>
            <a:ext cx="1061306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เปรียบเทียบข้อแตกต่างการจัดสวัสดิการในที่ราชพัสดุ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349932"/>
              </p:ext>
            </p:extLst>
          </p:nvPr>
        </p:nvGraphicFramePr>
        <p:xfrm>
          <a:off x="381000" y="985293"/>
          <a:ext cx="11402784" cy="5188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1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1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33"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สวัสดิการภายในส่วนราชการ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87085" marR="8708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สวัสดิการในเชิงธุรกิจ</a:t>
                      </a:r>
                      <a:endParaRPr lang="th-TH" sz="2400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87085" marR="87085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099">
                <a:tc>
                  <a:txBody>
                    <a:bodyPr/>
                    <a:lstStyle/>
                    <a:p>
                      <a:r>
                        <a:rPr lang="th-TH" sz="2400" b="1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การดำเนินการของส่วนราชการ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th-TH" sz="2400" b="0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เป็นการใช้ที่ราชพัสดุโดยไม่ต้องเช่า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</a:txBody>
                  <a:tcPr marL="87085" marR="87085" marT="45723" marB="45723"/>
                </a:tc>
                <a:tc>
                  <a:txBody>
                    <a:bodyPr/>
                    <a:lstStyle/>
                    <a:p>
                      <a:r>
                        <a:rPr lang="th-TH" sz="2400" b="1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การดำเนินการของส่วนราชการ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th-TH" sz="2400" b="0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เป็นการขออนุญาตจัดให้เช่า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</a:txBody>
                  <a:tcPr marL="87085" marR="87085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823">
                <a:tc>
                  <a:txBody>
                    <a:bodyPr/>
                    <a:lstStyle/>
                    <a:p>
                      <a:r>
                        <a:rPr lang="th-TH" sz="2400" b="1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อำนาจการอนุญาต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th-TH" sz="2400" b="0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หัวหน้าส่วนราชการนั้นเป็นผู้ขออนุญาต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</a:txBody>
                  <a:tcPr marL="87085" marR="87085" marT="45723" marB="45723"/>
                </a:tc>
                <a:tc>
                  <a:txBody>
                    <a:bodyPr/>
                    <a:lstStyle/>
                    <a:p>
                      <a:r>
                        <a:rPr lang="th-TH" sz="2400" b="1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อำนาจการอนุญาต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r>
                        <a:rPr lang="th-TH" sz="2400" b="0" kern="120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อธิบดีกรมธนารักษ์หรือผู้ว่าราชการจังหวัดแล้วแต่กรณี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</a:txBody>
                  <a:tcPr marL="87085" marR="87085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19">
                <a:tc>
                  <a:txBody>
                    <a:bodyPr/>
                    <a:lstStyle/>
                    <a:p>
                      <a:r>
                        <a:rPr lang="th-TH" sz="2400" b="1" kern="1200" spc="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ประเภทของสวัสดิการ</a:t>
                      </a:r>
                      <a:endParaRPr lang="en-US" sz="2400" b="1" kern="1200" spc="0" dirty="0">
                        <a:solidFill>
                          <a:schemeClr val="tx1"/>
                        </a:solidFill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pPr algn="thaiDist">
                        <a:tabLst/>
                      </a:pPr>
                      <a:r>
                        <a:rPr lang="th-TH" sz="2400" b="0" kern="0" spc="0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การออมทรัพย์ การให้กู้เงิน การ</a:t>
                      </a:r>
                      <a:r>
                        <a:rPr lang="th-TH" sz="2400" b="0" kern="0" spc="0" baseline="0" dirty="0" err="1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เคหะสงเคราะห์</a:t>
                      </a:r>
                      <a:r>
                        <a:rPr lang="th-TH" sz="2400" b="0" kern="1200" spc="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การฌาปนกิจสงเคราะห์  การกีฬา และ</a:t>
                      </a:r>
                      <a:r>
                        <a:rPr lang="th-TH" sz="2400" b="0" kern="1200" spc="0" dirty="0" err="1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สันทนา</a:t>
                      </a:r>
                      <a:r>
                        <a:rPr lang="th-TH" sz="2400" b="0" kern="1200" spc="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การ การให้บริการของร้านค้าสวัสดิการ การฝึกวิชาชีพเพื่อเสริมรายได้</a:t>
                      </a:r>
                      <a:r>
                        <a:rPr lang="th-TH" sz="2400" b="0" kern="0" spc="0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หรือลดรายจ่ายให้แก่สมาชิก การสงเคราะห์</a:t>
                      </a:r>
                      <a:r>
                        <a:rPr lang="th-TH" sz="2400" b="0" kern="1200" spc="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ข้าราชการในด้านอื่นๆ กิจกรรมหรือสวัสดิการภายในส่วนราชการประเภทอื่นตามที่คณะกรรมการสวัสดิการเห็นสมควร</a:t>
                      </a:r>
                      <a:endParaRPr lang="th-TH" sz="2400" b="0" spc="0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87085" marR="87085" marT="45723" marB="45723"/>
                </a:tc>
                <a:tc>
                  <a:txBody>
                    <a:bodyPr/>
                    <a:lstStyle/>
                    <a:p>
                      <a:r>
                        <a:rPr lang="th-TH" sz="2400" b="1" kern="1200" spc="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ประเภทของสวัสดิการ</a:t>
                      </a:r>
                      <a:endParaRPr lang="en-US" sz="2400" b="1" kern="1200" spc="0" dirty="0">
                        <a:solidFill>
                          <a:schemeClr val="tx1"/>
                        </a:solidFill>
                        <a:latin typeface="TH SarabunIT๙" pitchFamily="34" charset="-34"/>
                        <a:ea typeface="+mn-ea"/>
                        <a:cs typeface="TH SarabunIT๙" pitchFamily="34" charset="-34"/>
                      </a:endParaRPr>
                    </a:p>
                    <a:p>
                      <a:pPr algn="thaiDist"/>
                      <a:r>
                        <a:rPr lang="th-TH" sz="2400" b="0" kern="1200" spc="0" baseline="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ร้านอาหาร ร้านขายเครื่องดื่ม/ขายอาหารว่าง</a:t>
                      </a:r>
                      <a:r>
                        <a:rPr lang="th-TH" sz="2400" b="0" kern="1200" spc="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ร้านขายสินค้าอุปโภคบริโภค ตลาดนัด ร้านรับถ่ายเอกสาร ร้านขายหนังสือและหรืออุปกรณ์เครื่องเขียน ร้านตัดผมหรือร้านเสริมสวย ร้านขายเสื้อผ้าหรือรับตัดเสื้อผ้า  ร้านรับซักรีด สถานที่ออกกำลังกายหรือเล่นกีฬา คลินิกสุขภาพ สถานที่จำหน่ายน้ำมันเชื้อเพลิง สถานที่และหรือบ้านพักตากอากาศ และบริการรับส่งหรือให้เช่าพาหนะ ร้านสะดวกซื้อ (เช่น ร้าน </a:t>
                      </a:r>
                      <a:r>
                        <a:rPr lang="th-TH" sz="2400" b="0" kern="1200" spc="0" dirty="0" err="1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เซเว่นอีเลฟเว่น</a:t>
                      </a:r>
                      <a:r>
                        <a:rPr lang="th-TH" sz="2400" b="0" kern="1200" spc="0" dirty="0">
                          <a:solidFill>
                            <a:schemeClr val="tx1"/>
                          </a:solidFill>
                          <a:latin typeface="TH SarabunIT๙" pitchFamily="34" charset="-34"/>
                          <a:ea typeface="+mn-ea"/>
                          <a:cs typeface="TH SarabunIT๙" pitchFamily="34" charset="-34"/>
                        </a:rPr>
                        <a:t> ฯลฯ) ร้านประกอบแว่นตาในโรงพยาบาลเป็นต้น</a:t>
                      </a:r>
                      <a:endParaRPr lang="th-TH" sz="2400" b="0" spc="0" dirty="0">
                        <a:solidFill>
                          <a:schemeClr val="tx1"/>
                        </a:solidFill>
                        <a:latin typeface="TH SarabunIT๙" pitchFamily="34" charset="-34"/>
                        <a:cs typeface="TH SarabunIT๙" pitchFamily="34" charset="-34"/>
                      </a:endParaRPr>
                    </a:p>
                  </a:txBody>
                  <a:tcPr marL="87085" marR="87085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77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07602" y="6459787"/>
            <a:ext cx="1312025" cy="365125"/>
          </a:xfrm>
        </p:spPr>
        <p:txBody>
          <a:bodyPr/>
          <a:lstStyle/>
          <a:p>
            <a:fld id="{CA61BD1B-E65D-4C57-8A17-B60745517586}" type="slidenum">
              <a:rPr lang="th-TH" sz="2400" smtClean="0">
                <a:latin typeface="CordiaUPC" panose="020B0304020202020204" pitchFamily="34" charset="-34"/>
                <a:cs typeface="CordiaUPC" panose="020B0304020202020204" pitchFamily="34" charset="-34"/>
              </a:rPr>
              <a:t>51</a:t>
            </a:fld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</a:t>
            </a:r>
          </a:p>
        </p:txBody>
      </p:sp>
      <p:sp>
        <p:nvSpPr>
          <p:cNvPr id="14" name="Rectangle 3"/>
          <p:cNvSpPr/>
          <p:nvPr/>
        </p:nvSpPr>
        <p:spPr>
          <a:xfrm>
            <a:off x="0" y="1"/>
            <a:ext cx="10876450" cy="4280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" name="Rectangle 9"/>
          <p:cNvSpPr/>
          <p:nvPr/>
        </p:nvSpPr>
        <p:spPr>
          <a:xfrm>
            <a:off x="781331" y="266690"/>
            <a:ext cx="10613062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2. การนำไปให้หน่วยงานเอกชน/บุคคลภายนอกใช้ประโยชน์นอกเหนือจากระเบียบสำนักนายกรัฐมนตรีฯ</a:t>
            </a:r>
          </a:p>
        </p:txBody>
      </p:sp>
      <p:sp>
        <p:nvSpPr>
          <p:cNvPr id="11" name="Line 25"/>
          <p:cNvSpPr>
            <a:spLocks noChangeShapeType="1"/>
          </p:cNvSpPr>
          <p:nvPr/>
        </p:nvSpPr>
        <p:spPr bwMode="auto">
          <a:xfrm>
            <a:off x="849495" y="4243464"/>
            <a:ext cx="4890977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1082399" y="3624338"/>
            <a:ext cx="442517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endParaRPr lang="en-US" sz="2400">
              <a:solidFill>
                <a:schemeClr val="tx2"/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grpSp>
        <p:nvGrpSpPr>
          <p:cNvPr id="3" name="กลุ่ม 2"/>
          <p:cNvGrpSpPr/>
          <p:nvPr/>
        </p:nvGrpSpPr>
        <p:grpSpPr>
          <a:xfrm>
            <a:off x="228420" y="3384709"/>
            <a:ext cx="621076" cy="774700"/>
            <a:chOff x="346830" y="3265563"/>
            <a:chExt cx="652130" cy="774700"/>
          </a:xfrm>
        </p:grpSpPr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346830" y="3265563"/>
              <a:ext cx="652130" cy="774700"/>
              <a:chOff x="816" y="1832"/>
              <a:chExt cx="384" cy="488"/>
            </a:xfrm>
          </p:grpSpPr>
          <p:sp>
            <p:nvSpPr>
              <p:cNvPr id="56" name="Oval 13"/>
              <p:cNvSpPr>
                <a:spLocks noChangeArrowheads="1"/>
              </p:cNvSpPr>
              <p:nvPr/>
            </p:nvSpPr>
            <p:spPr bwMode="gray">
              <a:xfrm>
                <a:off x="816" y="1832"/>
                <a:ext cx="161" cy="46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+mn-lt"/>
                  <a:cs typeface="+mn-cs"/>
                </a:endParaRPr>
              </a:p>
            </p:txBody>
          </p:sp>
          <p:sp>
            <p:nvSpPr>
              <p:cNvPr id="57" name="Oval 14"/>
              <p:cNvSpPr>
                <a:spLocks noChangeArrowheads="1"/>
              </p:cNvSpPr>
              <p:nvPr/>
            </p:nvSpPr>
            <p:spPr bwMode="gray">
              <a:xfrm>
                <a:off x="816" y="1832"/>
                <a:ext cx="161" cy="463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th-TH">
                  <a:latin typeface="TH NiramitIT๙" pitchFamily="2" charset="-34"/>
                  <a:cs typeface="TH NiramitIT๙" pitchFamily="2" charset="-34"/>
                </a:endParaRPr>
              </a:p>
            </p:txBody>
          </p:sp>
          <p:sp>
            <p:nvSpPr>
              <p:cNvPr id="58" name="Oval 15"/>
              <p:cNvSpPr>
                <a:spLocks noChangeArrowheads="1"/>
              </p:cNvSpPr>
              <p:nvPr/>
            </p:nvSpPr>
            <p:spPr bwMode="gray">
              <a:xfrm>
                <a:off x="841" y="1832"/>
                <a:ext cx="334" cy="463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th-TH">
                  <a:latin typeface="TH NiramitIT๙" pitchFamily="2" charset="-34"/>
                  <a:cs typeface="TH NiramitIT๙" pitchFamily="2" charset="-34"/>
                </a:endParaRPr>
              </a:p>
            </p:txBody>
          </p:sp>
          <p:sp>
            <p:nvSpPr>
              <p:cNvPr id="59" name="Oval 16"/>
              <p:cNvSpPr>
                <a:spLocks noChangeArrowheads="1"/>
              </p:cNvSpPr>
              <p:nvPr/>
            </p:nvSpPr>
            <p:spPr bwMode="gray">
              <a:xfrm>
                <a:off x="866" y="1857"/>
                <a:ext cx="334" cy="46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+mn-lt"/>
                  <a:cs typeface="+mn-cs"/>
                </a:endParaRPr>
              </a:p>
            </p:txBody>
          </p:sp>
          <p:sp>
            <p:nvSpPr>
              <p:cNvPr id="60" name="Oval 17"/>
              <p:cNvSpPr>
                <a:spLocks noChangeArrowheads="1"/>
              </p:cNvSpPr>
              <p:nvPr/>
            </p:nvSpPr>
            <p:spPr bwMode="gray">
              <a:xfrm>
                <a:off x="859" y="1832"/>
                <a:ext cx="300" cy="463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th-TH">
                  <a:latin typeface="TH NiramitIT๙" pitchFamily="2" charset="-34"/>
                  <a:cs typeface="TH NiramitIT๙" pitchFamily="2" charset="-34"/>
                </a:endParaRPr>
              </a:p>
            </p:txBody>
          </p:sp>
          <p:sp>
            <p:nvSpPr>
              <p:cNvPr id="61" name="Oval 18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th-TH">
                  <a:latin typeface="TH NiramitIT๙" pitchFamily="2" charset="-34"/>
                  <a:cs typeface="TH NiramitIT๙" pitchFamily="2" charset="-34"/>
                </a:endParaRPr>
              </a:p>
            </p:txBody>
          </p:sp>
          <p:sp>
            <p:nvSpPr>
              <p:cNvPr id="62" name="Oval 19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th-TH">
                  <a:latin typeface="TH NiramitIT๙" pitchFamily="2" charset="-34"/>
                  <a:cs typeface="TH NiramitIT๙" pitchFamily="2" charset="-34"/>
                </a:endParaRPr>
              </a:p>
            </p:txBody>
          </p:sp>
          <p:sp>
            <p:nvSpPr>
              <p:cNvPr id="63" name="Oval 20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th-TH">
                  <a:latin typeface="TH NiramitIT๙" pitchFamily="2" charset="-34"/>
                  <a:cs typeface="TH NiramitIT๙" pitchFamily="2" charset="-34"/>
                </a:endParaRPr>
              </a:p>
            </p:txBody>
          </p:sp>
          <p:sp>
            <p:nvSpPr>
              <p:cNvPr id="64" name="Oval 21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th-TH">
                  <a:latin typeface="TH NiramitIT๙" pitchFamily="2" charset="-34"/>
                  <a:cs typeface="TH NiramitIT๙" pitchFamily="2" charset="-34"/>
                </a:endParaRPr>
              </a:p>
            </p:txBody>
          </p:sp>
        </p:grpSp>
        <p:sp>
          <p:nvSpPr>
            <p:cNvPr id="13" name="Text Box 42"/>
            <p:cNvSpPr txBox="1">
              <a:spLocks noChangeArrowheads="1"/>
            </p:cNvSpPr>
            <p:nvPr/>
          </p:nvSpPr>
          <p:spPr bwMode="gray">
            <a:xfrm>
              <a:off x="484389" y="3413200"/>
              <a:ext cx="3655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r>
                <a:rPr lang="en-US" sz="2400" b="1">
                  <a:solidFill>
                    <a:srgbClr val="000000"/>
                  </a:solidFill>
                  <a:latin typeface="TH NiramitIT๙" pitchFamily="2" charset="-34"/>
                  <a:cs typeface="TH NiramitIT๙" pitchFamily="2" charset="-34"/>
                </a:rPr>
                <a:t>2</a:t>
              </a:r>
            </a:p>
          </p:txBody>
        </p:sp>
      </p:grp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1134685" y="5521400"/>
            <a:ext cx="475673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sz="2000" b="1" dirty="0" err="1"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รักษ์พิจารณาจัดให้เช่าตามระเบียบกระทรวงการคลัง </a:t>
            </a:r>
          </a:p>
          <a:p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ว่าด้วยการจัดหาประโยชน์ในที่ราชพัสดุ พ.ศ. 2552 </a:t>
            </a:r>
            <a:endParaRPr lang="en-US" sz="2000" b="1" dirty="0">
              <a:latin typeface="TH SarabunIT๙" pitchFamily="34" charset="-34"/>
              <a:cs typeface="TH SarabunIT๙" pitchFamily="34" charset="-34"/>
            </a:endParaRPr>
          </a:p>
        </p:txBody>
      </p:sp>
      <p:grpSp>
        <p:nvGrpSpPr>
          <p:cNvPr id="66" name="กลุ่ม 65"/>
          <p:cNvGrpSpPr/>
          <p:nvPr/>
        </p:nvGrpSpPr>
        <p:grpSpPr>
          <a:xfrm>
            <a:off x="224375" y="5509493"/>
            <a:ext cx="622693" cy="774700"/>
            <a:chOff x="367209" y="5065787"/>
            <a:chExt cx="653828" cy="774700"/>
          </a:xfrm>
        </p:grpSpPr>
        <p:grpSp>
          <p:nvGrpSpPr>
            <p:cNvPr id="15" name="Group 2"/>
            <p:cNvGrpSpPr>
              <a:grpSpLocks/>
            </p:cNvGrpSpPr>
            <p:nvPr/>
          </p:nvGrpSpPr>
          <p:grpSpPr bwMode="auto">
            <a:xfrm>
              <a:off x="367209" y="5065787"/>
              <a:ext cx="653828" cy="774700"/>
              <a:chOff x="816" y="1832"/>
              <a:chExt cx="385" cy="488"/>
            </a:xfrm>
          </p:grpSpPr>
          <p:sp>
            <p:nvSpPr>
              <p:cNvPr id="47" name="Oval 3"/>
              <p:cNvSpPr>
                <a:spLocks noChangeArrowheads="1"/>
              </p:cNvSpPr>
              <p:nvPr/>
            </p:nvSpPr>
            <p:spPr bwMode="gray">
              <a:xfrm>
                <a:off x="816" y="1832"/>
                <a:ext cx="161" cy="46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+mn-lt"/>
                  <a:cs typeface="+mn-cs"/>
                </a:endParaRPr>
              </a:p>
            </p:txBody>
          </p:sp>
          <p:sp>
            <p:nvSpPr>
              <p:cNvPr id="48" name="Oval 4"/>
              <p:cNvSpPr>
                <a:spLocks noChangeArrowheads="1"/>
              </p:cNvSpPr>
              <p:nvPr/>
            </p:nvSpPr>
            <p:spPr bwMode="gray">
              <a:xfrm>
                <a:off x="816" y="1832"/>
                <a:ext cx="161" cy="46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+mn-lt"/>
                  <a:cs typeface="+mn-cs"/>
                </a:endParaRPr>
              </a:p>
            </p:txBody>
          </p:sp>
          <p:sp>
            <p:nvSpPr>
              <p:cNvPr id="49" name="Oval 5"/>
              <p:cNvSpPr>
                <a:spLocks noChangeArrowheads="1"/>
              </p:cNvSpPr>
              <p:nvPr/>
            </p:nvSpPr>
            <p:spPr bwMode="gray">
              <a:xfrm>
                <a:off x="841" y="1832"/>
                <a:ext cx="334" cy="46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+mn-lt"/>
                  <a:cs typeface="+mn-cs"/>
                </a:endParaRPr>
              </a:p>
            </p:txBody>
          </p:sp>
          <p:sp>
            <p:nvSpPr>
              <p:cNvPr id="50" name="Oval 6"/>
              <p:cNvSpPr>
                <a:spLocks noChangeArrowheads="1"/>
              </p:cNvSpPr>
              <p:nvPr/>
            </p:nvSpPr>
            <p:spPr bwMode="gray">
              <a:xfrm>
                <a:off x="867" y="1857"/>
                <a:ext cx="334" cy="463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+mn-lt"/>
                  <a:cs typeface="+mn-cs"/>
                </a:endParaRPr>
              </a:p>
            </p:txBody>
          </p:sp>
          <p:sp>
            <p:nvSpPr>
              <p:cNvPr id="51" name="Oval 7"/>
              <p:cNvSpPr>
                <a:spLocks noChangeArrowheads="1"/>
              </p:cNvSpPr>
              <p:nvPr/>
            </p:nvSpPr>
            <p:spPr bwMode="gray">
              <a:xfrm>
                <a:off x="859" y="1832"/>
                <a:ext cx="300" cy="463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th-TH">
                  <a:latin typeface="TH NiramitIT๙" pitchFamily="2" charset="-34"/>
                  <a:cs typeface="TH NiramitIT๙" pitchFamily="2" charset="-34"/>
                </a:endParaRPr>
              </a:p>
            </p:txBody>
          </p:sp>
          <p:sp>
            <p:nvSpPr>
              <p:cNvPr id="52" name="Oval 8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th-TH">
                  <a:latin typeface="TH NiramitIT๙" pitchFamily="2" charset="-34"/>
                  <a:cs typeface="TH NiramitIT๙" pitchFamily="2" charset="-34"/>
                </a:endParaRPr>
              </a:p>
            </p:txBody>
          </p:sp>
          <p:sp>
            <p:nvSpPr>
              <p:cNvPr id="53" name="Oval 9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th-TH">
                  <a:latin typeface="TH NiramitIT๙" pitchFamily="2" charset="-34"/>
                  <a:cs typeface="TH NiramitIT๙" pitchFamily="2" charset="-34"/>
                </a:endParaRPr>
              </a:p>
            </p:txBody>
          </p:sp>
          <p:sp>
            <p:nvSpPr>
              <p:cNvPr id="54" name="Oval 10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th-TH">
                  <a:latin typeface="TH NiramitIT๙" pitchFamily="2" charset="-34"/>
                  <a:cs typeface="TH NiramitIT๙" pitchFamily="2" charset="-34"/>
                </a:endParaRPr>
              </a:p>
            </p:txBody>
          </p:sp>
          <p:sp>
            <p:nvSpPr>
              <p:cNvPr id="55" name="Oval 11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th-TH">
                  <a:latin typeface="TH NiramitIT๙" pitchFamily="2" charset="-34"/>
                  <a:cs typeface="TH NiramitIT๙" pitchFamily="2" charset="-34"/>
                </a:endParaRPr>
              </a:p>
            </p:txBody>
          </p:sp>
        </p:grpSp>
        <p:sp>
          <p:nvSpPr>
            <p:cNvPr id="19" name="Text Box 43"/>
            <p:cNvSpPr txBox="1">
              <a:spLocks noChangeArrowheads="1"/>
            </p:cNvSpPr>
            <p:nvPr/>
          </p:nvSpPr>
          <p:spPr bwMode="gray">
            <a:xfrm>
              <a:off x="514958" y="5197550"/>
              <a:ext cx="3521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r>
                <a:rPr lang="en-US" sz="2400" b="1">
                  <a:solidFill>
                    <a:srgbClr val="000000"/>
                  </a:solidFill>
                  <a:latin typeface="TH NiramitIT๙" pitchFamily="2" charset="-34"/>
                  <a:cs typeface="TH NiramitIT๙" pitchFamily="2" charset="-34"/>
                </a:rPr>
                <a:t>4</a:t>
              </a:r>
            </a:p>
          </p:txBody>
        </p:sp>
      </p:grp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847069" y="5326138"/>
            <a:ext cx="4890977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grpSp>
        <p:nvGrpSpPr>
          <p:cNvPr id="4" name="กลุ่ม 3"/>
          <p:cNvGrpSpPr/>
          <p:nvPr/>
        </p:nvGrpSpPr>
        <p:grpSpPr>
          <a:xfrm>
            <a:off x="234889" y="4453013"/>
            <a:ext cx="580642" cy="736600"/>
            <a:chOff x="365511" y="4148213"/>
            <a:chExt cx="609674" cy="736600"/>
          </a:xfrm>
        </p:grpSpPr>
        <p:grpSp>
          <p:nvGrpSpPr>
            <p:cNvPr id="21" name="Group 57"/>
            <p:cNvGrpSpPr>
              <a:grpSpLocks/>
            </p:cNvGrpSpPr>
            <p:nvPr/>
          </p:nvGrpSpPr>
          <p:grpSpPr bwMode="auto">
            <a:xfrm>
              <a:off x="365511" y="4148213"/>
              <a:ext cx="609674" cy="736600"/>
              <a:chOff x="1274" y="2397"/>
              <a:chExt cx="359" cy="464"/>
            </a:xfrm>
          </p:grpSpPr>
          <p:sp>
            <p:nvSpPr>
              <p:cNvPr id="37" name="Text Box 46"/>
              <p:cNvSpPr txBox="1">
                <a:spLocks noChangeArrowheads="1"/>
              </p:cNvSpPr>
              <p:nvPr/>
            </p:nvSpPr>
            <p:spPr bwMode="gray">
              <a:xfrm>
                <a:off x="1352" y="2485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r>
                  <a:rPr lang="en-US" sz="2400" b="1">
                    <a:solidFill>
                      <a:srgbClr val="000000"/>
                    </a:solidFill>
                    <a:latin typeface="TH NiramitIT๙" pitchFamily="2" charset="-34"/>
                    <a:cs typeface="TH NiramitIT๙" pitchFamily="2" charset="-34"/>
                  </a:rPr>
                  <a:t>3</a:t>
                </a:r>
              </a:p>
            </p:txBody>
          </p:sp>
          <p:sp>
            <p:nvSpPr>
              <p:cNvPr id="38" name="Oval 47"/>
              <p:cNvSpPr>
                <a:spLocks noChangeArrowheads="1"/>
              </p:cNvSpPr>
              <p:nvPr/>
            </p:nvSpPr>
            <p:spPr bwMode="gray">
              <a:xfrm>
                <a:off x="1274" y="2397"/>
                <a:ext cx="161" cy="4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th-TH">
                  <a:latin typeface="TH NiramitIT๙" pitchFamily="2" charset="-34"/>
                  <a:cs typeface="TH NiramitIT๙" pitchFamily="2" charset="-34"/>
                </a:endParaRPr>
              </a:p>
            </p:txBody>
          </p:sp>
          <p:sp>
            <p:nvSpPr>
              <p:cNvPr id="39" name="Oval 48"/>
              <p:cNvSpPr>
                <a:spLocks noChangeArrowheads="1"/>
              </p:cNvSpPr>
              <p:nvPr/>
            </p:nvSpPr>
            <p:spPr bwMode="gray">
              <a:xfrm>
                <a:off x="1274" y="2397"/>
                <a:ext cx="161" cy="46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32001"/>
                    </a:schemeClr>
                  </a:gs>
                  <a:gs pos="100000">
                    <a:schemeClr val="accent1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+mn-lt"/>
                  <a:cs typeface="+mn-cs"/>
                </a:endParaRPr>
              </a:p>
            </p:txBody>
          </p:sp>
          <p:sp>
            <p:nvSpPr>
              <p:cNvPr id="40" name="Oval 49"/>
              <p:cNvSpPr>
                <a:spLocks noChangeArrowheads="1"/>
              </p:cNvSpPr>
              <p:nvPr/>
            </p:nvSpPr>
            <p:spPr bwMode="gray">
              <a:xfrm>
                <a:off x="1299" y="2397"/>
                <a:ext cx="334" cy="46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54118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+mn-lt"/>
                  <a:cs typeface="+mn-cs"/>
                </a:endParaRPr>
              </a:p>
            </p:txBody>
          </p:sp>
          <p:sp>
            <p:nvSpPr>
              <p:cNvPr id="41" name="Oval 50"/>
              <p:cNvSpPr>
                <a:spLocks noChangeArrowheads="1"/>
              </p:cNvSpPr>
              <p:nvPr/>
            </p:nvSpPr>
            <p:spPr bwMode="gray">
              <a:xfrm>
                <a:off x="1299" y="2398"/>
                <a:ext cx="334" cy="46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63529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+mn-lt"/>
                  <a:cs typeface="+mn-cs"/>
                </a:endParaRPr>
              </a:p>
            </p:txBody>
          </p:sp>
          <p:sp>
            <p:nvSpPr>
              <p:cNvPr id="42" name="Oval 51"/>
              <p:cNvSpPr>
                <a:spLocks noChangeArrowheads="1"/>
              </p:cNvSpPr>
              <p:nvPr/>
            </p:nvSpPr>
            <p:spPr bwMode="gray">
              <a:xfrm>
                <a:off x="1317" y="2397"/>
                <a:ext cx="300" cy="463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th-TH">
                  <a:latin typeface="TH NiramitIT๙" pitchFamily="2" charset="-34"/>
                  <a:cs typeface="TH NiramitIT๙" pitchFamily="2" charset="-34"/>
                </a:endParaRPr>
              </a:p>
            </p:txBody>
          </p:sp>
          <p:sp>
            <p:nvSpPr>
              <p:cNvPr id="43" name="Oval 52"/>
              <p:cNvSpPr>
                <a:spLocks noChangeArrowheads="1"/>
              </p:cNvSpPr>
              <p:nvPr/>
            </p:nvSpPr>
            <p:spPr bwMode="gray">
              <a:xfrm>
                <a:off x="1322" y="2484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th-TH">
                  <a:latin typeface="TH NiramitIT๙" pitchFamily="2" charset="-34"/>
                  <a:cs typeface="TH NiramitIT๙" pitchFamily="2" charset="-34"/>
                </a:endParaRPr>
              </a:p>
            </p:txBody>
          </p:sp>
          <p:sp>
            <p:nvSpPr>
              <p:cNvPr id="44" name="Oval 53"/>
              <p:cNvSpPr>
                <a:spLocks noChangeArrowheads="1"/>
              </p:cNvSpPr>
              <p:nvPr/>
            </p:nvSpPr>
            <p:spPr bwMode="gray">
              <a:xfrm>
                <a:off x="1326" y="2486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th-TH">
                  <a:latin typeface="TH NiramitIT๙" pitchFamily="2" charset="-34"/>
                  <a:cs typeface="TH NiramitIT๙" pitchFamily="2" charset="-34"/>
                </a:endParaRPr>
              </a:p>
            </p:txBody>
          </p:sp>
          <p:sp>
            <p:nvSpPr>
              <p:cNvPr id="45" name="Oval 54"/>
              <p:cNvSpPr>
                <a:spLocks noChangeArrowheads="1"/>
              </p:cNvSpPr>
              <p:nvPr/>
            </p:nvSpPr>
            <p:spPr bwMode="gray">
              <a:xfrm>
                <a:off x="1329" y="2488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th-TH">
                  <a:latin typeface="TH NiramitIT๙" pitchFamily="2" charset="-34"/>
                  <a:cs typeface="TH NiramitIT๙" pitchFamily="2" charset="-34"/>
                </a:endParaRPr>
              </a:p>
            </p:txBody>
          </p:sp>
          <p:sp>
            <p:nvSpPr>
              <p:cNvPr id="46" name="Oval 55"/>
              <p:cNvSpPr>
                <a:spLocks noChangeArrowheads="1"/>
              </p:cNvSpPr>
              <p:nvPr/>
            </p:nvSpPr>
            <p:spPr bwMode="gray">
              <a:xfrm>
                <a:off x="1344" y="2496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th-TH">
                  <a:latin typeface="TH NiramitIT๙" pitchFamily="2" charset="-34"/>
                  <a:cs typeface="TH NiramitIT๙" pitchFamily="2" charset="-34"/>
                </a:endParaRPr>
              </a:p>
            </p:txBody>
          </p:sp>
        </p:grpSp>
        <p:sp>
          <p:nvSpPr>
            <p:cNvPr id="22" name="Text Box 56"/>
            <p:cNvSpPr txBox="1">
              <a:spLocks noChangeArrowheads="1"/>
            </p:cNvSpPr>
            <p:nvPr/>
          </p:nvSpPr>
          <p:spPr bwMode="gray">
            <a:xfrm>
              <a:off x="499673" y="4305375"/>
              <a:ext cx="3622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r>
                <a:rPr lang="en-US" sz="2400" b="1">
                  <a:solidFill>
                    <a:srgbClr val="000000"/>
                  </a:solidFill>
                  <a:latin typeface="TH NiramitIT๙" pitchFamily="2" charset="-34"/>
                  <a:cs typeface="TH NiramitIT๙" pitchFamily="2" charset="-34"/>
                </a:rPr>
                <a:t>3</a:t>
              </a:r>
            </a:p>
          </p:txBody>
        </p:sp>
      </p:grp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849495" y="3243339"/>
            <a:ext cx="4890977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134685" y="2219477"/>
            <a:ext cx="5505584" cy="132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หน่วยงานเอกชน/บุคคลภายนอกแจ้งความประสงค์</a:t>
            </a:r>
          </a:p>
          <a:p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ขอความยินยอมต่อหน่วยงานราชการผู้ครอบครอง</a:t>
            </a:r>
          </a:p>
          <a:p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ใช้ประโยชน์เพื่อให้</a:t>
            </a:r>
            <a:r>
              <a:rPr lang="th-TH" sz="2000" b="1" dirty="0" err="1"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รักษ์จัดให้เช่า</a:t>
            </a:r>
          </a:p>
          <a:p>
            <a:endParaRPr lang="en-US" sz="2000" dirty="0">
              <a:latin typeface="TH SarabunIT๙" pitchFamily="34" charset="-34"/>
              <a:cs typeface="TH SarabunIT๙" pitchFamily="34" charset="-34"/>
            </a:endParaRPr>
          </a:p>
        </p:txBody>
      </p:sp>
      <p:grpSp>
        <p:nvGrpSpPr>
          <p:cNvPr id="2" name="กลุ่ม 1"/>
          <p:cNvGrpSpPr/>
          <p:nvPr/>
        </p:nvGrpSpPr>
        <p:grpSpPr>
          <a:xfrm>
            <a:off x="228419" y="2361483"/>
            <a:ext cx="580642" cy="736600"/>
            <a:chOff x="239840" y="2161458"/>
            <a:chExt cx="609674" cy="736600"/>
          </a:xfrm>
        </p:grpSpPr>
        <p:grpSp>
          <p:nvGrpSpPr>
            <p:cNvPr id="25" name="Group 58"/>
            <p:cNvGrpSpPr>
              <a:grpSpLocks/>
            </p:cNvGrpSpPr>
            <p:nvPr/>
          </p:nvGrpSpPr>
          <p:grpSpPr bwMode="auto">
            <a:xfrm>
              <a:off x="239840" y="2161458"/>
              <a:ext cx="609674" cy="736600"/>
              <a:chOff x="1274" y="2397"/>
              <a:chExt cx="359" cy="464"/>
            </a:xfrm>
          </p:grpSpPr>
          <p:sp>
            <p:nvSpPr>
              <p:cNvPr id="27" name="Text Box 59"/>
              <p:cNvSpPr txBox="1">
                <a:spLocks noChangeArrowheads="1"/>
              </p:cNvSpPr>
              <p:nvPr/>
            </p:nvSpPr>
            <p:spPr bwMode="gray">
              <a:xfrm>
                <a:off x="1352" y="2485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ngsana New" pitchFamily="18" charset="-34"/>
                  </a:defRPr>
                </a:lvl9pPr>
              </a:lstStyle>
              <a:p>
                <a:r>
                  <a:rPr lang="en-US" sz="2400" b="1">
                    <a:solidFill>
                      <a:srgbClr val="000000"/>
                    </a:solidFill>
                    <a:latin typeface="TH NiramitIT๙" pitchFamily="2" charset="-34"/>
                    <a:cs typeface="TH NiramitIT๙" pitchFamily="2" charset="-34"/>
                  </a:rPr>
                  <a:t>3</a:t>
                </a:r>
              </a:p>
            </p:txBody>
          </p:sp>
          <p:sp>
            <p:nvSpPr>
              <p:cNvPr id="28" name="Oval 60"/>
              <p:cNvSpPr>
                <a:spLocks noChangeArrowheads="1"/>
              </p:cNvSpPr>
              <p:nvPr/>
            </p:nvSpPr>
            <p:spPr bwMode="gray">
              <a:xfrm>
                <a:off x="1274" y="2397"/>
                <a:ext cx="161" cy="4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th-TH">
                  <a:latin typeface="TH NiramitIT๙" pitchFamily="2" charset="-34"/>
                  <a:cs typeface="TH NiramitIT๙" pitchFamily="2" charset="-34"/>
                </a:endParaRPr>
              </a:p>
            </p:txBody>
          </p:sp>
          <p:sp>
            <p:nvSpPr>
              <p:cNvPr id="29" name="Oval 61"/>
              <p:cNvSpPr>
                <a:spLocks noChangeArrowheads="1"/>
              </p:cNvSpPr>
              <p:nvPr/>
            </p:nvSpPr>
            <p:spPr bwMode="gray">
              <a:xfrm>
                <a:off x="1274" y="2397"/>
                <a:ext cx="161" cy="4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th-TH">
                  <a:latin typeface="TH NiramitIT๙" pitchFamily="2" charset="-34"/>
                  <a:cs typeface="TH NiramitIT๙" pitchFamily="2" charset="-34"/>
                </a:endParaRPr>
              </a:p>
            </p:txBody>
          </p:sp>
          <p:sp>
            <p:nvSpPr>
              <p:cNvPr id="30" name="Oval 62"/>
              <p:cNvSpPr>
                <a:spLocks noChangeArrowheads="1"/>
              </p:cNvSpPr>
              <p:nvPr/>
            </p:nvSpPr>
            <p:spPr bwMode="gray">
              <a:xfrm>
                <a:off x="1299" y="2397"/>
                <a:ext cx="334" cy="46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54118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>
                  <a:latin typeface="+mn-lt"/>
                  <a:cs typeface="+mn-cs"/>
                </a:endParaRPr>
              </a:p>
            </p:txBody>
          </p:sp>
          <p:sp>
            <p:nvSpPr>
              <p:cNvPr id="31" name="Oval 63"/>
              <p:cNvSpPr>
                <a:spLocks noChangeArrowheads="1"/>
              </p:cNvSpPr>
              <p:nvPr/>
            </p:nvSpPr>
            <p:spPr bwMode="gray">
              <a:xfrm>
                <a:off x="1299" y="2398"/>
                <a:ext cx="334" cy="4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th-TH">
                  <a:latin typeface="TH NiramitIT๙" pitchFamily="2" charset="-34"/>
                  <a:cs typeface="TH NiramitIT๙" pitchFamily="2" charset="-34"/>
                </a:endParaRPr>
              </a:p>
            </p:txBody>
          </p:sp>
          <p:sp>
            <p:nvSpPr>
              <p:cNvPr id="32" name="Oval 64"/>
              <p:cNvSpPr>
                <a:spLocks noChangeArrowheads="1"/>
              </p:cNvSpPr>
              <p:nvPr/>
            </p:nvSpPr>
            <p:spPr bwMode="gray">
              <a:xfrm>
                <a:off x="1317" y="2397"/>
                <a:ext cx="300" cy="463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th-TH">
                  <a:latin typeface="TH NiramitIT๙" pitchFamily="2" charset="-34"/>
                  <a:cs typeface="TH NiramitIT๙" pitchFamily="2" charset="-34"/>
                </a:endParaRPr>
              </a:p>
            </p:txBody>
          </p:sp>
          <p:sp>
            <p:nvSpPr>
              <p:cNvPr id="33" name="Oval 65"/>
              <p:cNvSpPr>
                <a:spLocks noChangeArrowheads="1"/>
              </p:cNvSpPr>
              <p:nvPr/>
            </p:nvSpPr>
            <p:spPr bwMode="gray">
              <a:xfrm>
                <a:off x="1322" y="2484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th-TH">
                  <a:latin typeface="TH NiramitIT๙" pitchFamily="2" charset="-34"/>
                  <a:cs typeface="TH NiramitIT๙" pitchFamily="2" charset="-34"/>
                </a:endParaRPr>
              </a:p>
            </p:txBody>
          </p:sp>
          <p:sp>
            <p:nvSpPr>
              <p:cNvPr id="34" name="Oval 66"/>
              <p:cNvSpPr>
                <a:spLocks noChangeArrowheads="1"/>
              </p:cNvSpPr>
              <p:nvPr/>
            </p:nvSpPr>
            <p:spPr bwMode="gray">
              <a:xfrm>
                <a:off x="1326" y="2486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th-TH">
                  <a:latin typeface="TH NiramitIT๙" pitchFamily="2" charset="-34"/>
                  <a:cs typeface="TH NiramitIT๙" pitchFamily="2" charset="-34"/>
                </a:endParaRPr>
              </a:p>
            </p:txBody>
          </p:sp>
          <p:sp>
            <p:nvSpPr>
              <p:cNvPr id="35" name="Oval 67"/>
              <p:cNvSpPr>
                <a:spLocks noChangeArrowheads="1"/>
              </p:cNvSpPr>
              <p:nvPr/>
            </p:nvSpPr>
            <p:spPr bwMode="gray">
              <a:xfrm>
                <a:off x="1329" y="2488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th-TH">
                  <a:latin typeface="TH NiramitIT๙" pitchFamily="2" charset="-34"/>
                  <a:cs typeface="TH NiramitIT๙" pitchFamily="2" charset="-34"/>
                </a:endParaRPr>
              </a:p>
            </p:txBody>
          </p:sp>
          <p:sp>
            <p:nvSpPr>
              <p:cNvPr id="36" name="Oval 68"/>
              <p:cNvSpPr>
                <a:spLocks noChangeArrowheads="1"/>
              </p:cNvSpPr>
              <p:nvPr/>
            </p:nvSpPr>
            <p:spPr bwMode="gray">
              <a:xfrm>
                <a:off x="1344" y="2496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th-TH">
                  <a:latin typeface="TH NiramitIT๙" pitchFamily="2" charset="-34"/>
                  <a:cs typeface="TH NiramitIT๙" pitchFamily="2" charset="-34"/>
                </a:endParaRPr>
              </a:p>
            </p:txBody>
          </p:sp>
        </p:grpSp>
        <p:sp>
          <p:nvSpPr>
            <p:cNvPr id="26" name="Text Box 69"/>
            <p:cNvSpPr txBox="1">
              <a:spLocks noChangeArrowheads="1"/>
            </p:cNvSpPr>
            <p:nvPr/>
          </p:nvSpPr>
          <p:spPr bwMode="gray">
            <a:xfrm>
              <a:off x="374002" y="2318620"/>
              <a:ext cx="3521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r>
                <a:rPr lang="en-US" sz="2400" b="1" dirty="0">
                  <a:solidFill>
                    <a:srgbClr val="000000"/>
                  </a:solidFill>
                  <a:latin typeface="TH NiramitIT๙" pitchFamily="2" charset="-34"/>
                  <a:cs typeface="TH NiramitIT๙" pitchFamily="2" charset="-34"/>
                </a:rPr>
                <a:t>1</a:t>
              </a:r>
            </a:p>
          </p:txBody>
        </p:sp>
      </p:grp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134685" y="3378414"/>
            <a:ext cx="47314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หน่วยงานราชการผู้ครอบครองใช้ประโยชน์อนุญาต</a:t>
            </a:r>
          </a:p>
          <a:p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ให้หน่วยงานเอกชน/บุคคลภายนอกเช่าที่ราชพัสดุได้</a:t>
            </a:r>
            <a:endParaRPr lang="en-US" sz="20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1134685" y="4245051"/>
            <a:ext cx="473141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หน่วยงานเอกชน/บุคคลภายนอกแจ้งความประสงค์</a:t>
            </a:r>
          </a:p>
          <a:p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ขอเช่าต่อ</a:t>
            </a:r>
            <a:r>
              <a:rPr lang="th-TH" sz="2000" b="1" dirty="0" err="1"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รักษ์ พร้อมแนบหนังสือให้ความยินยอม</a:t>
            </a:r>
          </a:p>
          <a:p>
            <a:r>
              <a:rPr lang="th-TH" sz="2000" b="1" dirty="0">
                <a:latin typeface="TH SarabunIT๙" pitchFamily="34" charset="-34"/>
                <a:cs typeface="TH SarabunIT๙" pitchFamily="34" charset="-34"/>
              </a:rPr>
              <a:t>ใช้ประโยชน์หน่วยงานราชการผู้ครอบครอง</a:t>
            </a:r>
            <a:endParaRPr lang="en-US" sz="2000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5" name="AutoShape 6"/>
          <p:cNvSpPr>
            <a:spLocks noChangeArrowheads="1"/>
          </p:cNvSpPr>
          <p:nvPr/>
        </p:nvSpPr>
        <p:spPr bwMode="gray">
          <a:xfrm>
            <a:off x="1134685" y="1653659"/>
            <a:ext cx="3500059" cy="50224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ขั้นตอนการจัดให้เช่า</a:t>
            </a:r>
            <a:endParaRPr lang="en-US" sz="24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5" name="AutoShape 6"/>
          <p:cNvSpPr>
            <a:spLocks noChangeArrowheads="1"/>
          </p:cNvSpPr>
          <p:nvPr/>
        </p:nvSpPr>
        <p:spPr bwMode="gray">
          <a:xfrm>
            <a:off x="7458033" y="1640442"/>
            <a:ext cx="3500059" cy="52868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การคิดค่าเช่าค่าธรรมเนียม</a:t>
            </a:r>
            <a:endParaRPr lang="en-US" sz="24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6" name="สี่เหลี่ยมผืนผ้า 75"/>
          <p:cNvSpPr/>
          <p:nvPr/>
        </p:nvSpPr>
        <p:spPr>
          <a:xfrm>
            <a:off x="6361748" y="2302963"/>
            <a:ext cx="56926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50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คำสั่ง</a:t>
            </a:r>
            <a:r>
              <a:rPr lang="th-TH" sz="2400" b="1" dirty="0" err="1"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รักษ์ที่ 683/2560  สั่ง ณ วันที่ 12 ธันวาคม 2560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u="sng" dirty="0">
                <a:latin typeface="TH SarabunIT๙" pitchFamily="34" charset="-34"/>
                <a:cs typeface="TH SarabunIT๙" pitchFamily="34" charset="-34"/>
              </a:rPr>
              <a:t>ค่าเช่า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4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กำหนดตามลักษณะประเภทของการเช่า </a:t>
            </a:r>
            <a:r>
              <a:rPr lang="th-TH" sz="2400" dirty="0">
                <a:latin typeface="TH SarabunIT๙" pitchFamily="34" charset="-34"/>
                <a:cs typeface="TH SarabunIT๙" pitchFamily="34" charset="-34"/>
              </a:rPr>
              <a:t>เช่น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กรณีเนื้อที่ไม่เกิน 12 ตารางเมตร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sz="2400" dirty="0">
                <a:latin typeface="TH SarabunIT๙" pitchFamily="34" charset="-34"/>
                <a:cs typeface="TH SarabunIT๙" pitchFamily="34" charset="-34"/>
              </a:rPr>
              <a:t>เครื่องฝาก - ถอนเงินอัตโนมัติ (</a:t>
            </a:r>
            <a:r>
              <a:rPr lang="en-US" sz="2400" dirty="0">
                <a:latin typeface="TH SarabunIT๙" pitchFamily="34" charset="-34"/>
                <a:cs typeface="TH SarabunIT๙" pitchFamily="34" charset="-34"/>
              </a:rPr>
              <a:t>A.T.M.)</a:t>
            </a:r>
            <a:r>
              <a:rPr lang="th-TH" sz="2400" dirty="0">
                <a:latin typeface="TH SarabunIT๙" pitchFamily="34" charset="-34"/>
                <a:cs typeface="TH SarabunIT๙" pitchFamily="34" charset="-34"/>
              </a:rPr>
              <a:t> /สถานีรับ - ส่งสัญญาณโทรศัพท์เคลื่อนที่  เหมาจ่ายเดือนละ 4,000 บาท</a:t>
            </a:r>
          </a:p>
        </p:txBody>
      </p:sp>
      <p:sp>
        <p:nvSpPr>
          <p:cNvPr id="77" name="AutoShape 6"/>
          <p:cNvSpPr>
            <a:spLocks noChangeArrowheads="1"/>
          </p:cNvSpPr>
          <p:nvPr/>
        </p:nvSpPr>
        <p:spPr bwMode="gray">
          <a:xfrm>
            <a:off x="7411446" y="4556323"/>
            <a:ext cx="3500059" cy="5715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b="1" dirty="0">
                <a:latin typeface="TH SarabunIT๙" pitchFamily="34" charset="-34"/>
                <a:cs typeface="TH SarabunIT๙" pitchFamily="34" charset="-34"/>
              </a:rPr>
              <a:t>การยกกรรมสิทธิ์อาคารให้กระทรวงการคลัง </a:t>
            </a:r>
            <a:endParaRPr lang="en-US" sz="2200" b="1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8" name="สี่เหลี่ยมผืนผ้า 77"/>
          <p:cNvSpPr/>
          <p:nvPr/>
        </p:nvSpPr>
        <p:spPr>
          <a:xfrm>
            <a:off x="6352483" y="5066492"/>
            <a:ext cx="56926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50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rgbClr val="FF0000"/>
                </a:solidFill>
                <a:latin typeface="TH SarabunIT๙" pitchFamily="34" charset="-34"/>
                <a:cs typeface="TH SarabunIT๙" pitchFamily="34" charset="-34"/>
              </a:rPr>
              <a:t>ต้องยกกรรมสิทธิ์</a:t>
            </a:r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อาคารหรือสิ่งปลูกสร้างที่มีลักษณะต้องยกกรรมสิทธิ์ให้กระทรวงการคลัง </a:t>
            </a:r>
            <a:r>
              <a:rPr lang="th-TH" sz="2400" dirty="0">
                <a:latin typeface="TH SarabunIT๙" pitchFamily="34" charset="-34"/>
                <a:cs typeface="TH SarabunIT๙" pitchFamily="34" charset="-34"/>
              </a:rPr>
              <a:t>ตามระเบียบกระทรวงการคลังว่าด้วยการจัดหาประโยชน์ในที่ราชพัสดุ</a:t>
            </a:r>
          </a:p>
        </p:txBody>
      </p:sp>
      <p:sp>
        <p:nvSpPr>
          <p:cNvPr id="69" name="สี่เหลี่ยมผืนผ้า 68"/>
          <p:cNvSpPr/>
          <p:nvPr/>
        </p:nvSpPr>
        <p:spPr>
          <a:xfrm>
            <a:off x="939346" y="1119656"/>
            <a:ext cx="10259707" cy="49244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500"/>
              </a:spcBef>
              <a:spcAft>
                <a:spcPts val="0"/>
              </a:spcAft>
              <a:defRPr/>
            </a:pPr>
            <a:r>
              <a:rPr lang="th-TH" sz="2600" dirty="0">
                <a:latin typeface="TH SarabunIT๙" pitchFamily="34" charset="-34"/>
                <a:cs typeface="TH SarabunIT๙" pitchFamily="34" charset="-34"/>
              </a:rPr>
              <a:t>จะต้องเช่าตามระเบียบกระทรวงการคลังว่าด้วยการจัดหาประโยชน์ในที่ราชพัสดุ</a:t>
            </a:r>
          </a:p>
        </p:txBody>
      </p:sp>
    </p:spTree>
    <p:extLst>
      <p:ext uri="{BB962C8B-B14F-4D97-AF65-F5344CB8AC3E}">
        <p14:creationId xmlns:p14="http://schemas.microsoft.com/office/powerpoint/2010/main" val="259429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ชื่อเรื่อง 1"/>
          <p:cNvSpPr>
            <a:spLocks noGrp="1"/>
          </p:cNvSpPr>
          <p:nvPr>
            <p:ph type="ctrTitle"/>
          </p:nvPr>
        </p:nvSpPr>
        <p:spPr>
          <a:xfrm>
            <a:off x="981123" y="2204867"/>
            <a:ext cx="10363200" cy="1779695"/>
          </a:xfrm>
        </p:spPr>
        <p:txBody>
          <a:bodyPr>
            <a:noAutofit/>
          </a:bodyPr>
          <a:lstStyle/>
          <a:p>
            <a:pPr algn="ctr"/>
            <a:r>
              <a:rPr lang="th-TH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สภาพปัญหาในปัจจุบัน</a:t>
            </a:r>
            <a:endParaRPr lang="th-TH" sz="7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กลุ่ม 26"/>
          <p:cNvGrpSpPr>
            <a:grpSpLocks/>
          </p:cNvGrpSpPr>
          <p:nvPr/>
        </p:nvGrpSpPr>
        <p:grpSpPr bwMode="auto">
          <a:xfrm>
            <a:off x="0" y="3857628"/>
            <a:ext cx="12192000" cy="3000375"/>
            <a:chOff x="0" y="3857628"/>
            <a:chExt cx="9144000" cy="3000372"/>
          </a:xfrm>
        </p:grpSpPr>
        <p:pic>
          <p:nvPicPr>
            <p:cNvPr id="7" name="Picture 1" descr="H:\PMQA BKK 2555\future-fantasy-city-3776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78" y="3857628"/>
              <a:ext cx="5929322" cy="300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" descr="H:\PMQA BKK 2555\future-fantasy-city-3776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4929198"/>
              <a:ext cx="3929058" cy="1928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1" descr="C:\Documents and Settings\trd.4910-0321\Desktop\logoใหม่-JP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188640"/>
            <a:ext cx="1344147" cy="107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87A4-D5D7-407D-B42D-C45D36B0B1D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18042"/>
      </p:ext>
    </p:extLst>
  </p:cSld>
  <p:clrMapOvr>
    <a:masterClrMapping/>
  </p:clrMapOvr>
  <p:transition spd="slow"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7952" y="236576"/>
            <a:ext cx="1088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50000"/>
                  </a:schemeClr>
                </a:solidFill>
              </a:rPr>
              <a:t>สภาพปัญหาในปัจจุบัน</a:t>
            </a:r>
            <a:endParaRPr lang="th-TH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37953" y="797449"/>
            <a:ext cx="108877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11264900" y="6505575"/>
            <a:ext cx="838200" cy="261938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50368AA-71DE-4FB7-BEA4-B5F68A639488}" type="slidenum">
              <a:rPr lang="en-US" altLang="th-TH" sz="10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 eaLnBrk="1" hangingPunct="1"/>
              <a:t>53</a:t>
            </a:fld>
            <a:endParaRPr lang="en-US" altLang="th-TH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ounded Rectangle 12"/>
          <p:cNvSpPr/>
          <p:nvPr/>
        </p:nvSpPr>
        <p:spPr>
          <a:xfrm>
            <a:off x="637951" y="1121990"/>
            <a:ext cx="10831703" cy="5544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ผลการตรวจสอบสภาพการใช้ที่ราชพัสดุของหน่วยงานผู้ใช้ที่ราชพัสดุ</a:t>
            </a:r>
          </a:p>
        </p:txBody>
      </p:sp>
      <p:sp>
        <p:nvSpPr>
          <p:cNvPr id="8" name="Rounded Rectangle 17"/>
          <p:cNvSpPr/>
          <p:nvPr/>
        </p:nvSpPr>
        <p:spPr>
          <a:xfrm>
            <a:off x="645826" y="1905000"/>
            <a:ext cx="10823829" cy="508000"/>
          </a:xfrm>
          <a:prstGeom prst="roundRect">
            <a:avLst>
              <a:gd name="adj" fmla="val 3489"/>
            </a:avLst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มีหน่วยงานระดับกรม</a:t>
            </a:r>
            <a:r>
              <a:rPr lang="th-TH" sz="2100" b="1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จำนวน 73 </a:t>
            </a:r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หน่วยงาน  นำที่ราชพัสดุในความครอบครองไปใช้ประโยชน์ไม่ถูกต้อง</a:t>
            </a:r>
            <a:r>
              <a:rPr lang="th-TH" sz="2100" b="1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จำนวน  797  </a:t>
            </a:r>
            <a:r>
              <a:rPr lang="th-TH" sz="2100" b="1" dirty="0">
                <a:solidFill>
                  <a:schemeClr val="accent5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แปลง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03227" y="3390900"/>
            <a:ext cx="2340196" cy="9017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รายละเอียดการใช้ประโยชน์ไม่ถูกต้อง</a:t>
            </a:r>
          </a:p>
        </p:txBody>
      </p:sp>
      <p:sp>
        <p:nvSpPr>
          <p:cNvPr id="10" name="ลูกศรลง 9"/>
          <p:cNvSpPr/>
          <p:nvPr/>
        </p:nvSpPr>
        <p:spPr>
          <a:xfrm rot="16200000">
            <a:off x="3859323" y="3670308"/>
            <a:ext cx="368300" cy="3429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4868972" y="2863849"/>
            <a:ext cx="1735027" cy="9779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ใช้ไม่ตรงวัตถุประสงค์ที่ได้รับอนุญาต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6967648" y="2863850"/>
            <a:ext cx="1706452" cy="9779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ไม่เข้าใช้ประโยชน์ภายใน 3 ปี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9098072" y="2863849"/>
            <a:ext cx="1811227" cy="9779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ปล่อยให้ราษฎรบุกรุก</a:t>
            </a: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4767376" y="4083049"/>
            <a:ext cx="1938228" cy="9779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นำไปจัดหาประโยชน์นอกเหนืออำนาจหน้าที่</a:t>
            </a: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6967648" y="4064017"/>
            <a:ext cx="1811227" cy="9779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จัดสวัสดิการ           ไม่ถูกต้องตามระเบียบ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4295998" y="2638198"/>
            <a:ext cx="6867304" cy="2695802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9098073" y="4070369"/>
            <a:ext cx="1811227" cy="9779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อนุญาตให้หน่วยงานอื่นเข้าใช้ที่ราชพัสดุ</a:t>
            </a:r>
          </a:p>
        </p:txBody>
      </p:sp>
    </p:spTree>
    <p:extLst>
      <p:ext uri="{BB962C8B-B14F-4D97-AF65-F5344CB8AC3E}">
        <p14:creationId xmlns:p14="http://schemas.microsoft.com/office/powerpoint/2010/main" val="383753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7952" y="236576"/>
            <a:ext cx="1088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50000"/>
                  </a:schemeClr>
                </a:solidFill>
              </a:rPr>
              <a:t>แนวทางการดำเนินการ</a:t>
            </a:r>
            <a:endParaRPr lang="th-TH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37953" y="797449"/>
            <a:ext cx="108877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11264900" y="6505575"/>
            <a:ext cx="838200" cy="261938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50368AA-71DE-4FB7-BEA4-B5F68A639488}" type="slidenum">
              <a:rPr lang="en-US" altLang="th-TH" sz="10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 eaLnBrk="1" hangingPunct="1"/>
              <a:t>54</a:t>
            </a:fld>
            <a:endParaRPr lang="en-US" altLang="th-TH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892300" y="939800"/>
            <a:ext cx="1714500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i="1" dirty="0">
                <a:solidFill>
                  <a:srgbClr val="663300"/>
                </a:solidFill>
                <a:latin typeface="TH SarabunIT๙" pitchFamily="34" charset="-34"/>
                <a:cs typeface="TH SarabunIT๙" pitchFamily="34" charset="-34"/>
              </a:rPr>
              <a:t>สภาพปัญหา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780324" y="939800"/>
            <a:ext cx="2744676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i="1" dirty="0">
                <a:solidFill>
                  <a:srgbClr val="663300"/>
                </a:solidFill>
                <a:latin typeface="TH SarabunIT๙" pitchFamily="34" charset="-34"/>
                <a:cs typeface="TH SarabunIT๙" pitchFamily="34" charset="-34"/>
              </a:rPr>
              <a:t>แนวทางการดำเนินการ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651000" y="1536700"/>
            <a:ext cx="3708400" cy="1016000"/>
          </a:xfrm>
          <a:prstGeom prst="rect">
            <a:avLst/>
          </a:prstGeom>
          <a:solidFill>
            <a:schemeClr val="accent5">
              <a:lumMod val="60000"/>
              <a:lumOff val="4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การใช้ประโยชน์ไม่ตรงวัตถุประสงค์</a:t>
            </a:r>
          </a:p>
          <a:p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ที่ได้รับอนุญาต</a:t>
            </a:r>
          </a:p>
        </p:txBody>
      </p:sp>
      <p:sp>
        <p:nvSpPr>
          <p:cNvPr id="2" name="วงรี 1"/>
          <p:cNvSpPr/>
          <p:nvPr/>
        </p:nvSpPr>
        <p:spPr>
          <a:xfrm>
            <a:off x="908060" y="1739900"/>
            <a:ext cx="6731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803900" y="1593850"/>
            <a:ext cx="53848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ขอเปลี่ยนแปลงวัตถุประสงค์การใช้ประโยชน์ต่อ</a:t>
            </a:r>
            <a:r>
              <a:rPr lang="th-TH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รักษ์ / </a:t>
            </a:r>
            <a:r>
              <a:rPr lang="th-TH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สำนักงานธ</a:t>
            </a: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นารักษ์พื้นที่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651000" y="2806700"/>
            <a:ext cx="3708400" cy="1016000"/>
          </a:xfrm>
          <a:prstGeom prst="rect">
            <a:avLst/>
          </a:prstGeom>
          <a:solidFill>
            <a:schemeClr val="accent5">
              <a:lumMod val="60000"/>
              <a:lumOff val="4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ไม่เข้าใช้ประโยชน์ภายใน 3  ปี</a:t>
            </a:r>
          </a:p>
        </p:txBody>
      </p:sp>
      <p:sp>
        <p:nvSpPr>
          <p:cNvPr id="11" name="วงรี 10"/>
          <p:cNvSpPr/>
          <p:nvPr/>
        </p:nvSpPr>
        <p:spPr>
          <a:xfrm>
            <a:off x="908060" y="3009900"/>
            <a:ext cx="6731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803909" y="2863850"/>
            <a:ext cx="5721797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ส่งคืนภายใน 30 วันนับแต่</a:t>
            </a:r>
          </a:p>
          <a:p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   -  นับแต่วันที่ครบกำหนด 3 ปีที่ได้รับอนุญาตให้ใช้หรือครอบครอง</a:t>
            </a:r>
          </a:p>
          <a:p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   -  นับแต่วันที่ได้รับแจ้งจาก</a:t>
            </a:r>
            <a:r>
              <a:rPr lang="th-TH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รักษ์ให้ส่งคืนที่ราชพัสดุ</a:t>
            </a:r>
          </a:p>
        </p:txBody>
      </p:sp>
      <p:cxnSp>
        <p:nvCxnSpPr>
          <p:cNvPr id="13" name="ตัวเชื่อมต่อตรง 12"/>
          <p:cNvCxnSpPr/>
          <p:nvPr/>
        </p:nvCxnSpPr>
        <p:spPr>
          <a:xfrm>
            <a:off x="1108700" y="2667000"/>
            <a:ext cx="10080000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1041825" y="1447800"/>
            <a:ext cx="10080000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1108700" y="3949700"/>
            <a:ext cx="10080000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สี่เหลี่ยมผืนผ้า 16"/>
          <p:cNvSpPr/>
          <p:nvPr/>
        </p:nvSpPr>
        <p:spPr>
          <a:xfrm>
            <a:off x="1651000" y="4051300"/>
            <a:ext cx="3708400" cy="1016000"/>
          </a:xfrm>
          <a:prstGeom prst="rect">
            <a:avLst/>
          </a:prstGeom>
          <a:solidFill>
            <a:schemeClr val="accent5">
              <a:lumMod val="60000"/>
              <a:lumOff val="4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ปล่อยให้ราษฎรบุกรุก</a:t>
            </a:r>
          </a:p>
        </p:txBody>
      </p:sp>
      <p:sp>
        <p:nvSpPr>
          <p:cNvPr id="18" name="วงรี 17"/>
          <p:cNvSpPr/>
          <p:nvPr/>
        </p:nvSpPr>
        <p:spPr>
          <a:xfrm>
            <a:off x="908060" y="4254500"/>
            <a:ext cx="6731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</a:t>
            </a:r>
          </a:p>
        </p:txBody>
      </p:sp>
      <p:cxnSp>
        <p:nvCxnSpPr>
          <p:cNvPr id="20" name="ตัวเชื่อมต่อตรง 19"/>
          <p:cNvCxnSpPr/>
          <p:nvPr/>
        </p:nvCxnSpPr>
        <p:spPr>
          <a:xfrm>
            <a:off x="1108700" y="5194300"/>
            <a:ext cx="10080000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สี่เหลี่ยมผืนผ้า 21"/>
          <p:cNvSpPr/>
          <p:nvPr/>
        </p:nvSpPr>
        <p:spPr>
          <a:xfrm>
            <a:off x="5803900" y="4051300"/>
            <a:ext cx="53848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ดำเนินการแก้ไขปัญหาการบุกรุกตามมติ ครม. เมื่อวันที่ 18 พฤษภาคม 2547</a:t>
            </a:r>
          </a:p>
        </p:txBody>
      </p:sp>
    </p:spTree>
    <p:extLst>
      <p:ext uri="{BB962C8B-B14F-4D97-AF65-F5344CB8AC3E}">
        <p14:creationId xmlns:p14="http://schemas.microsoft.com/office/powerpoint/2010/main" val="129645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7952" y="236576"/>
            <a:ext cx="1088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50000"/>
                  </a:schemeClr>
                </a:solidFill>
              </a:rPr>
              <a:t>แนวทางการดำเนินการ</a:t>
            </a:r>
            <a:endParaRPr lang="th-TH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37953" y="797449"/>
            <a:ext cx="108877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11264900" y="6505575"/>
            <a:ext cx="838200" cy="261938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50368AA-71DE-4FB7-BEA4-B5F68A639488}" type="slidenum">
              <a:rPr lang="en-US" altLang="th-TH" sz="10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 eaLnBrk="1" hangingPunct="1"/>
              <a:t>55</a:t>
            </a:fld>
            <a:endParaRPr lang="en-US" altLang="th-TH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892300" y="939800"/>
            <a:ext cx="1714500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i="1" dirty="0">
                <a:solidFill>
                  <a:srgbClr val="663300"/>
                </a:solidFill>
                <a:latin typeface="TH SarabunIT๙" pitchFamily="34" charset="-34"/>
                <a:cs typeface="TH SarabunIT๙" pitchFamily="34" charset="-34"/>
              </a:rPr>
              <a:t>สภาพปัญหา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780324" y="939800"/>
            <a:ext cx="2744676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i="1" dirty="0">
                <a:solidFill>
                  <a:srgbClr val="663300"/>
                </a:solidFill>
                <a:latin typeface="TH SarabunIT๙" pitchFamily="34" charset="-34"/>
                <a:cs typeface="TH SarabunIT๙" pitchFamily="34" charset="-34"/>
              </a:rPr>
              <a:t>แนวทางการดำเนินการ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651000" y="1536700"/>
            <a:ext cx="3708400" cy="1016000"/>
          </a:xfrm>
          <a:prstGeom prst="rect">
            <a:avLst/>
          </a:prstGeom>
          <a:solidFill>
            <a:schemeClr val="accent5">
              <a:lumMod val="60000"/>
              <a:lumOff val="4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การนำไปจัดหาประโยชน์นอกเหนือ</a:t>
            </a:r>
          </a:p>
          <a:p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อำนาจหน้าที่</a:t>
            </a:r>
          </a:p>
        </p:txBody>
      </p:sp>
      <p:sp>
        <p:nvSpPr>
          <p:cNvPr id="2" name="วงรี 1"/>
          <p:cNvSpPr/>
          <p:nvPr/>
        </p:nvSpPr>
        <p:spPr>
          <a:xfrm>
            <a:off x="908060" y="1739900"/>
            <a:ext cx="6731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803900" y="1593850"/>
            <a:ext cx="60833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ผู้ใช้ส่งคืนที่ราชพัสดุให้</a:t>
            </a:r>
            <a:r>
              <a:rPr lang="th-TH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รักษ์เพื่อดำเนินการจัดให้เช่า  </a:t>
            </a:r>
            <a:r>
              <a:rPr lang="th-TH" sz="2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หรือ</a:t>
            </a:r>
          </a:p>
          <a:p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     ผู้ใช้ให้ความยินยอม  แล้วส่งเรื่องให้</a:t>
            </a:r>
            <a:r>
              <a:rPr lang="th-TH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รักษ์เพื่อดำเนินการจัดให้เช่า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651000" y="2908300"/>
            <a:ext cx="3708400" cy="1016000"/>
          </a:xfrm>
          <a:prstGeom prst="rect">
            <a:avLst/>
          </a:prstGeom>
          <a:solidFill>
            <a:schemeClr val="accent5">
              <a:lumMod val="60000"/>
              <a:lumOff val="4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การจัดสวัสดิการในเชิงธุรกิจที่ไม่ถูกต้องตามระเบียบสำนักนายกรัฐมนตรีฯ </a:t>
            </a:r>
          </a:p>
        </p:txBody>
      </p:sp>
      <p:sp>
        <p:nvSpPr>
          <p:cNvPr id="11" name="วงรี 10"/>
          <p:cNvSpPr/>
          <p:nvPr/>
        </p:nvSpPr>
        <p:spPr>
          <a:xfrm>
            <a:off x="908060" y="3111500"/>
            <a:ext cx="6731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5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803909" y="2711450"/>
            <a:ext cx="5880101" cy="151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คณะกรรมการสวัสดิการของส่วนราชการผู้ใช้พิจารณาให้จัดสวัสดิการในเชิงธุรกิจ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หัวหน้าส่วนราชการผู้ใช้ยื่นขออนุญาตจัดสวัสดิการต่อ</a:t>
            </a:r>
            <a:r>
              <a:rPr lang="th-TH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รักษ์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th-TH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รักษ์พิจารณาอนุญาตให้จัดสวัสดิการในเชิงธุรกิจ</a:t>
            </a:r>
          </a:p>
        </p:txBody>
      </p:sp>
      <p:cxnSp>
        <p:nvCxnSpPr>
          <p:cNvPr id="13" name="ตัวเชื่อมต่อตรง 12"/>
          <p:cNvCxnSpPr/>
          <p:nvPr/>
        </p:nvCxnSpPr>
        <p:spPr>
          <a:xfrm>
            <a:off x="1108700" y="2730500"/>
            <a:ext cx="10080000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1041825" y="1447800"/>
            <a:ext cx="10080000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สี่เหลี่ยมผืนผ้า 16"/>
          <p:cNvSpPr/>
          <p:nvPr/>
        </p:nvSpPr>
        <p:spPr>
          <a:xfrm>
            <a:off x="1651000" y="4572000"/>
            <a:ext cx="3708400" cy="1016000"/>
          </a:xfrm>
          <a:prstGeom prst="rect">
            <a:avLst/>
          </a:prstGeom>
          <a:solidFill>
            <a:schemeClr val="accent5">
              <a:lumMod val="60000"/>
              <a:lumOff val="4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อนุญาตให้หน่วยงานอื่นเข้าใช้ที่ราชพัสดุ</a:t>
            </a:r>
          </a:p>
        </p:txBody>
      </p:sp>
      <p:sp>
        <p:nvSpPr>
          <p:cNvPr id="18" name="วงรี 17"/>
          <p:cNvSpPr/>
          <p:nvPr/>
        </p:nvSpPr>
        <p:spPr>
          <a:xfrm>
            <a:off x="908060" y="4775200"/>
            <a:ext cx="6731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6</a:t>
            </a: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5803900" y="4419600"/>
            <a:ext cx="5880100" cy="184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ผู้ใช้แจ้งความยินยอมให้หน่วยงานอื่นเข้าใช้ประโยชน์ต่อ</a:t>
            </a:r>
            <a:r>
              <a:rPr lang="th-TH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รักษ์ </a:t>
            </a:r>
            <a:r>
              <a:rPr lang="th-TH" sz="2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หรือ</a:t>
            </a: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ส่งคืนที่ราชพัสดุที่ไม่ใช้ประโยชน์ต่อ</a:t>
            </a:r>
            <a:r>
              <a:rPr lang="th-TH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รักษ์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หน่วยงานที่ประสงค์จะใช้ที่ราชพัสดุยื่นขออนุญาตต่อ</a:t>
            </a:r>
            <a:r>
              <a:rPr lang="th-TH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รักษ์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th-TH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กรมธนา</a:t>
            </a:r>
            <a:r>
              <a:rPr lang="th-TH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รักษ์พิจารณาอนุญาตให้ใช้ที่ราชพัสดุตามเกณฑ์มาตรฐานที่กำหนด</a:t>
            </a:r>
          </a:p>
        </p:txBody>
      </p:sp>
      <p:cxnSp>
        <p:nvCxnSpPr>
          <p:cNvPr id="21" name="ตัวเชื่อมต่อตรง 20"/>
          <p:cNvCxnSpPr/>
          <p:nvPr/>
        </p:nvCxnSpPr>
        <p:spPr>
          <a:xfrm>
            <a:off x="1108700" y="4368800"/>
            <a:ext cx="10080000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05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07602" y="6459787"/>
            <a:ext cx="1312025" cy="365125"/>
          </a:xfrm>
        </p:spPr>
        <p:txBody>
          <a:bodyPr/>
          <a:lstStyle/>
          <a:p>
            <a:fld id="{CA61BD1B-E65D-4C57-8A17-B60745517586}" type="slidenum">
              <a:rPr lang="th-TH" sz="2400" smtClean="0">
                <a:latin typeface="CordiaUPC" panose="020B0304020202020204" pitchFamily="34" charset="-34"/>
                <a:cs typeface="CordiaUPC" panose="020B0304020202020204" pitchFamily="34" charset="-34"/>
              </a:rPr>
              <a:t>56</a:t>
            </a:fld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</a:t>
            </a:r>
          </a:p>
        </p:txBody>
      </p:sp>
      <p:sp>
        <p:nvSpPr>
          <p:cNvPr id="14" name="Rectangle 3"/>
          <p:cNvSpPr/>
          <p:nvPr/>
        </p:nvSpPr>
        <p:spPr>
          <a:xfrm>
            <a:off x="0" y="1"/>
            <a:ext cx="10876450" cy="4280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" name="Rectangle 9"/>
          <p:cNvSpPr/>
          <p:nvPr/>
        </p:nvSpPr>
        <p:spPr>
          <a:xfrm>
            <a:off x="781331" y="266691"/>
            <a:ext cx="1061306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กฎหมายอื่นที่เกี่ยวข้องในการบริหารจัดการที่ราชพัสดุ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686" y="1096703"/>
            <a:ext cx="27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u="sng" dirty="0">
                <a:latin typeface="TH SarabunIT๙" pitchFamily="34" charset="-34"/>
                <a:cs typeface="TH SarabunIT๙" pitchFamily="34" charset="-34"/>
              </a:rPr>
              <a:t>กฎหมายที่มุ่งบังคับใช้ทั่วไป</a:t>
            </a:r>
          </a:p>
        </p:txBody>
      </p:sp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3124858009"/>
              </p:ext>
            </p:extLst>
          </p:nvPr>
        </p:nvGraphicFramePr>
        <p:xfrm>
          <a:off x="3392715" y="971747"/>
          <a:ext cx="8708571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474" y="1971896"/>
            <a:ext cx="33915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IT๙" pitchFamily="34" charset="-34"/>
                <a:cs typeface="TH SarabunIT๙" pitchFamily="34" charset="-34"/>
              </a:rPr>
              <a:t>       เป็นกฎหมายที่มีความมุ่งหมายบังคับใช้เป็นการทั่วไป ซึ่งการบริหารจัดการที่ราชพัสดุต้องไม่ขัดหรือแย้งกับกฎหมายดังกล่าว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" y="1131911"/>
            <a:ext cx="499462" cy="518588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84" y="3668576"/>
            <a:ext cx="2810416" cy="236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4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07602" y="6459787"/>
            <a:ext cx="1312025" cy="365125"/>
          </a:xfrm>
        </p:spPr>
        <p:txBody>
          <a:bodyPr/>
          <a:lstStyle/>
          <a:p>
            <a:fld id="{CA61BD1B-E65D-4C57-8A17-B60745517586}" type="slidenum">
              <a:rPr lang="th-TH" sz="2400" smtClean="0">
                <a:latin typeface="CordiaUPC" panose="020B0304020202020204" pitchFamily="34" charset="-34"/>
                <a:cs typeface="CordiaUPC" panose="020B0304020202020204" pitchFamily="34" charset="-34"/>
              </a:rPr>
              <a:t>57</a:t>
            </a:fld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</a:t>
            </a:r>
          </a:p>
        </p:txBody>
      </p:sp>
      <p:sp>
        <p:nvSpPr>
          <p:cNvPr id="14" name="Rectangle 3"/>
          <p:cNvSpPr/>
          <p:nvPr/>
        </p:nvSpPr>
        <p:spPr>
          <a:xfrm>
            <a:off x="0" y="1"/>
            <a:ext cx="10876450" cy="4280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" name="Rectangle 9"/>
          <p:cNvSpPr/>
          <p:nvPr/>
        </p:nvSpPr>
        <p:spPr>
          <a:xfrm>
            <a:off x="781331" y="266691"/>
            <a:ext cx="1061306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กฎหมายอื่นที่เกี่ยวข้องในการบริหารจัดการที่ราชพัสดุ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1757" y="1096703"/>
            <a:ext cx="272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IT๙" pitchFamily="34" charset="-34"/>
                <a:cs typeface="TH SarabunIT๙" pitchFamily="34" charset="-34"/>
              </a:rPr>
              <a:t>กฎหมายเฉพาะ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474" y="1673321"/>
            <a:ext cx="33915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IT๙" pitchFamily="34" charset="-34"/>
                <a:cs typeface="TH SarabunIT๙" pitchFamily="34" charset="-34"/>
              </a:rPr>
              <a:t>       เป็นกฎหมายที่มุ่งบังคับใช้เกี่ยวกับการบริหารจัดการ</a:t>
            </a:r>
            <a:br>
              <a:rPr lang="th-TH" dirty="0">
                <a:latin typeface="TH SarabunIT๙" pitchFamily="34" charset="-34"/>
                <a:cs typeface="TH SarabunIT๙" pitchFamily="34" charset="-34"/>
              </a:rPr>
            </a:br>
            <a:r>
              <a:rPr lang="th-TH" dirty="0">
                <a:latin typeface="TH SarabunIT๙" pitchFamily="34" charset="-34"/>
                <a:cs typeface="TH SarabunIT๙" pitchFamily="34" charset="-34"/>
              </a:rPr>
              <a:t>ที่ราชพัสดุเฉพาะเรื่อง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0" y="1114625"/>
            <a:ext cx="535212" cy="560072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84" y="3668576"/>
            <a:ext cx="2810416" cy="2360749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4364545" y="1114626"/>
            <a:ext cx="5914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พ.ร.บ. ส่งเสริมและรักษาคุณภาพสิ่งแวดล้อมแห่งชาติ พ.ศ. ๒๕๓๕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64545" y="1497715"/>
            <a:ext cx="7646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latin typeface="TH SarabunIT๙" pitchFamily="34" charset="-34"/>
                <a:cs typeface="TH SarabunIT๙" pitchFamily="34" charset="-34"/>
              </a:rPr>
              <a:t>- กำหนดมาตรการ เพื่อควบคุมกิจกรรมการใช้พื้นที่ที่อาจมีผลกระทบต่อสิ่งแวดล้อม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364545" y="2011160"/>
            <a:ext cx="5914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พ.ร.บ.การศึกษาแห่งชาติ พ.ศ. ๒๕๔๒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64545" y="2412904"/>
            <a:ext cx="7646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latin typeface="TH SarabunIT๙" pitchFamily="34" charset="-34"/>
                <a:cs typeface="TH SarabunIT๙" pitchFamily="34" charset="-34"/>
              </a:rPr>
              <a:t>- ให้อำนาจสถานศึกษาที่เป็นนิติบุคคลในการบริหารจัดการทรัพย์สินในครอบครองรวมถึงที่ราชพัสดุ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364545" y="3067841"/>
            <a:ext cx="5914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พ.ร.บ. การร่วมลงทุนระหว่างรัฐและเอกชน พ.ศ. 2562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4545" y="3491405"/>
            <a:ext cx="76460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latin typeface="TH SarabunIT๙" pitchFamily="34" charset="-34"/>
                <a:cs typeface="TH SarabunIT๙" pitchFamily="34" charset="-34"/>
              </a:rPr>
              <a:t>- กำกับดูแล โครงการขนาดใหญ่ของรัฐที่ร่วมลงทุนกับเอกชนให้มีความโปร่งใส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4364545" y="4124716"/>
            <a:ext cx="67116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ระเบียบสำนักนายกรัฐมนตรีว่าด้วยการจัดระบบศูนย์ราชการ พ.ศ.๒๕๓๙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64544" y="4529231"/>
            <a:ext cx="7646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latin typeface="TH SarabunIT๙" pitchFamily="34" charset="-34"/>
                <a:cs typeface="TH SarabunIT๙" pitchFamily="34" charset="-34"/>
              </a:rPr>
              <a:t>- จัดระบบการใช้พื้นที่ในศูนย์ราชการเพื่ออำนวยความสะดวกในการบริการและ</a:t>
            </a:r>
            <a:r>
              <a:rPr lang="th-TH" sz="2200" dirty="0" err="1">
                <a:latin typeface="TH SarabunIT๙" pitchFamily="34" charset="-34"/>
                <a:cs typeface="TH SarabunIT๙" pitchFamily="34" charset="-34"/>
              </a:rPr>
              <a:t>บูรณา</a:t>
            </a:r>
            <a:r>
              <a:rPr lang="th-TH" sz="2200" dirty="0">
                <a:latin typeface="TH SarabunIT๙" pitchFamily="34" charset="-34"/>
                <a:cs typeface="TH SarabunIT๙" pitchFamily="34" charset="-34"/>
              </a:rPr>
              <a:t>การในการบริหารงาน</a:t>
            </a: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4364545" y="5133566"/>
            <a:ext cx="7528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400" b="1" dirty="0">
                <a:latin typeface="TH SarabunIT๙" pitchFamily="34" charset="-34"/>
                <a:cs typeface="TH SarabunIT๙" pitchFamily="34" charset="-34"/>
              </a:rPr>
              <a:t>ระเบียบสำนักนายกรัฐมนตรีว่าด้วยการจัดสวัสดิการภายในส่วนราชการ พ.ศ. ๒๕๔๗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64544" y="5519031"/>
            <a:ext cx="7773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>
                <a:latin typeface="TH SarabunIT๙" pitchFamily="34" charset="-34"/>
                <a:cs typeface="TH SarabunIT๙" pitchFamily="34" charset="-34"/>
              </a:rPr>
              <a:t>- การช่วยเหลือและอำนวยความสะดวกให้แก่ข้าราชการเพื่อประโยชน์แก่การดำรงชีพนอกเหนือจากสวัสดิการที่ทางราชการจัดให้แก่ข้าราชการเป็นกรณีปกติ</a:t>
            </a:r>
          </a:p>
        </p:txBody>
      </p:sp>
      <p:pic>
        <p:nvPicPr>
          <p:cNvPr id="24" name="รูปภาพ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30" y="5133565"/>
            <a:ext cx="563615" cy="591796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242" y1="68960" x2="10242" y2="68960"/>
                        <a14:foregroundMark x1="53818" y1="94966" x2="53818" y2="94966"/>
                        <a14:foregroundMark x1="92551" y1="74832" x2="92551" y2="748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29" y="4212189"/>
            <a:ext cx="539216" cy="475198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36" y="3099047"/>
            <a:ext cx="542409" cy="569529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8000" y1="23111" x2="28000" y2="23111"/>
                        <a14:foregroundMark x1="19556" y1="26222" x2="19556" y2="26222"/>
                        <a14:foregroundMark x1="15111" y1="28000" x2="15111" y2="28000"/>
                        <a14:foregroundMark x1="15111" y1="34667" x2="15111" y2="34667"/>
                        <a14:foregroundMark x1="69778" y1="46667" x2="69778" y2="46667"/>
                        <a14:foregroundMark x1="81333" y1="36889" x2="81333" y2="36889"/>
                        <a14:foregroundMark x1="22667" y1="62222" x2="22667" y2="62222"/>
                        <a14:foregroundMark x1="27556" y1="60444" x2="27556" y2="60444"/>
                        <a14:foregroundMark x1="25333" y1="60000" x2="25333" y2="60000"/>
                        <a14:foregroundMark x1="23556" y1="65778" x2="23556" y2="65778"/>
                        <a14:foregroundMark x1="21778" y1="67111" x2="21778" y2="67111"/>
                        <a14:foregroundMark x1="20444" y1="65778" x2="20444" y2="65778"/>
                        <a14:foregroundMark x1="23111" y1="58222" x2="23111" y2="58222"/>
                        <a14:foregroundMark x1="29333" y1="56889" x2="29333" y2="56889"/>
                        <a14:foregroundMark x1="33333" y1="56889" x2="33333" y2="56889"/>
                        <a14:foregroundMark x1="30667" y1="54222" x2="30667" y2="54222"/>
                        <a14:foregroundMark x1="35556" y1="60000" x2="35556" y2="60000"/>
                        <a14:foregroundMark x1="39556" y1="60000" x2="39556" y2="60000"/>
                        <a14:foregroundMark x1="36444" y1="55111" x2="36444" y2="55111"/>
                        <a14:foregroundMark x1="40444" y1="52000" x2="40444" y2="52000"/>
                        <a14:foregroundMark x1="42667" y1="57778" x2="42667" y2="57778"/>
                        <a14:foregroundMark x1="45778" y1="53778" x2="45778" y2="53778"/>
                        <a14:foregroundMark x1="66667" y1="44444" x2="66667" y2="44444"/>
                        <a14:foregroundMark x1="51556" y1="54667" x2="51556" y2="54667"/>
                        <a14:foregroundMark x1="76444" y1="48000" x2="76444" y2="48000"/>
                        <a14:foregroundMark x1="75111" y1="43111" x2="75111" y2="43111"/>
                        <a14:foregroundMark x1="83111" y1="38667" x2="83111" y2="38667"/>
                        <a14:foregroundMark x1="84444" y1="43111" x2="84444" y2="43111"/>
                        <a14:foregroundMark x1="29333" y1="78222" x2="29333" y2="78222"/>
                        <a14:foregroundMark x1="32889" y1="81333" x2="32889" y2="81333"/>
                        <a14:foregroundMark x1="26667" y1="78667" x2="26667" y2="78667"/>
                        <a14:foregroundMark x1="28444" y1="75556" x2="28444" y2="75556"/>
                        <a14:foregroundMark x1="30222" y1="74222" x2="30222" y2="74222"/>
                        <a14:foregroundMark x1="31111" y1="73333" x2="31111" y2="73333"/>
                        <a14:foregroundMark x1="29778" y1="72444" x2="29778" y2="72444"/>
                        <a14:foregroundMark x1="31556" y1="72444" x2="31556" y2="72444"/>
                        <a14:foregroundMark x1="34222" y1="73778" x2="34222" y2="73778"/>
                        <a14:foregroundMark x1="33778" y1="76889" x2="33778" y2="76889"/>
                        <a14:foregroundMark x1="28000" y1="83556" x2="28000" y2="83556"/>
                        <a14:foregroundMark x1="30222" y1="88000" x2="30222" y2="88000"/>
                        <a14:foregroundMark x1="34222" y1="87111" x2="34222" y2="87111"/>
                        <a14:foregroundMark x1="32444" y1="88000" x2="32444" y2="88000"/>
                        <a14:foregroundMark x1="34222" y1="88000" x2="34222" y2="88000"/>
                        <a14:foregroundMark x1="37333" y1="86222" x2="37333" y2="86222"/>
                        <a14:foregroundMark x1="36889" y1="88000" x2="36889" y2="88000"/>
                        <a14:foregroundMark x1="39111" y1="86667" x2="39111" y2="86667"/>
                        <a14:foregroundMark x1="38222" y1="84889" x2="38222" y2="84889"/>
                        <a14:foregroundMark x1="36444" y1="81333" x2="36444" y2="81333"/>
                        <a14:foregroundMark x1="37333" y1="77778" x2="37333" y2="77778"/>
                        <a14:foregroundMark x1="40000" y1="76889" x2="40000" y2="76889"/>
                        <a14:foregroundMark x1="40000" y1="82222" x2="40000" y2="82222"/>
                        <a14:foregroundMark x1="41333" y1="86222" x2="41333" y2="86222"/>
                        <a14:foregroundMark x1="49778" y1="76889" x2="49778" y2="76889"/>
                        <a14:foregroundMark x1="56000" y1="77333" x2="56000" y2="77333"/>
                        <a14:foregroundMark x1="60444" y1="81778" x2="60444" y2="81778"/>
                        <a14:foregroundMark x1="57333" y1="82222" x2="57333" y2="82222"/>
                        <a14:foregroundMark x1="56889" y1="80444" x2="56889" y2="80444"/>
                        <a14:foregroundMark x1="58222" y1="78222" x2="58222" y2="78222"/>
                        <a14:foregroundMark x1="59111" y1="75111" x2="59111" y2="75111"/>
                        <a14:foregroundMark x1="60889" y1="78222" x2="60889" y2="78222"/>
                        <a14:foregroundMark x1="61778" y1="81778" x2="61778" y2="81778"/>
                        <a14:foregroundMark x1="56889" y1="86222" x2="56889" y2="86222"/>
                        <a14:foregroundMark x1="58222" y1="88000" x2="58222" y2="88000"/>
                        <a14:foregroundMark x1="64000" y1="87556" x2="64000" y2="87556"/>
                        <a14:foregroundMark x1="67556" y1="84444" x2="67556" y2="84444"/>
                        <a14:foregroundMark x1="66222" y1="80000" x2="66222" y2="80000"/>
                        <a14:foregroundMark x1="68889" y1="76000" x2="68889" y2="76000"/>
                        <a14:foregroundMark x1="76444" y1="80444" x2="76444" y2="80444"/>
                        <a14:foregroundMark x1="71111" y1="84889" x2="71111" y2="84889"/>
                        <a14:foregroundMark x1="72000" y1="79111" x2="72000" y2="7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535" y="2084436"/>
            <a:ext cx="518010" cy="543910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64" y="1044057"/>
            <a:ext cx="682952" cy="71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7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07603" y="6459789"/>
            <a:ext cx="1312025" cy="365125"/>
          </a:xfrm>
        </p:spPr>
        <p:txBody>
          <a:bodyPr/>
          <a:lstStyle/>
          <a:p>
            <a:fld id="{CA61BD1B-E65D-4C57-8A17-B60745517586}" type="slidenum">
              <a:rPr lang="th-TH" sz="2400" smtClean="0">
                <a:latin typeface="CordiaUPC" panose="020B0304020202020204" pitchFamily="34" charset="-34"/>
                <a:cs typeface="CordiaUPC" panose="020B0304020202020204" pitchFamily="34" charset="-34"/>
              </a:rPr>
              <a:pPr/>
              <a:t>58</a:t>
            </a:fld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</a:t>
            </a:r>
          </a:p>
        </p:txBody>
      </p:sp>
      <p:pic>
        <p:nvPicPr>
          <p:cNvPr id="17" name="Picture 1" descr="C:\Documents and Settings\trd.4910-0321\Desktop\logoใหม่-JP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194" y="921414"/>
            <a:ext cx="1442405" cy="161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2299251" y="3138317"/>
            <a:ext cx="7402286" cy="17796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000" b="1" dirty="0">
                <a:solidFill>
                  <a:srgbClr val="72A37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 &amp; A</a:t>
            </a:r>
            <a:endParaRPr lang="th-TH" sz="10000" b="1" dirty="0">
              <a:solidFill>
                <a:srgbClr val="72A37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กลุ่ม 26"/>
          <p:cNvGrpSpPr>
            <a:grpSpLocks/>
          </p:cNvGrpSpPr>
          <p:nvPr/>
        </p:nvGrpSpPr>
        <p:grpSpPr bwMode="auto">
          <a:xfrm>
            <a:off x="1" y="3829053"/>
            <a:ext cx="12119429" cy="3000375"/>
            <a:chOff x="0" y="3857628"/>
            <a:chExt cx="9144000" cy="3000372"/>
          </a:xfrm>
        </p:grpSpPr>
        <p:pic>
          <p:nvPicPr>
            <p:cNvPr id="6" name="Picture 1" descr="H:\PMQA BKK 2555\future-fantasy-city-3776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78" y="3857628"/>
              <a:ext cx="5929322" cy="300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" descr="H:\PMQA BKK 2555\future-fantasy-city-3776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4929198"/>
              <a:ext cx="3929058" cy="1928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730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trd.4910-0321\Desktop\future-fantasy-city-3776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224"/>
            <a:ext cx="12192000" cy="400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07603" y="6459789"/>
            <a:ext cx="1312025" cy="365125"/>
          </a:xfrm>
        </p:spPr>
        <p:txBody>
          <a:bodyPr/>
          <a:lstStyle/>
          <a:p>
            <a:fld id="{CA61BD1B-E65D-4C57-8A17-B60745517586}" type="slidenum">
              <a:rPr lang="th-TH" sz="2400" smtClean="0">
                <a:latin typeface="CordiaUPC" panose="020B0304020202020204" pitchFamily="34" charset="-34"/>
                <a:cs typeface="CordiaUPC" panose="020B0304020202020204" pitchFamily="34" charset="-34"/>
              </a:rPr>
              <a:pPr/>
              <a:t>59</a:t>
            </a:fld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</a:t>
            </a:r>
          </a:p>
        </p:txBody>
      </p:sp>
      <p:pic>
        <p:nvPicPr>
          <p:cNvPr id="17" name="Picture 1" descr="C:\Documents and Settings\trd.4910-0321\Desktop\logoใหม่-JP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194" y="921414"/>
            <a:ext cx="1442405" cy="161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2299251" y="3138317"/>
            <a:ext cx="7402286" cy="17796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10000" b="1" dirty="0">
                <a:solidFill>
                  <a:srgbClr val="72A37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ขอบคุณครับ</a:t>
            </a:r>
          </a:p>
        </p:txBody>
      </p:sp>
    </p:spTree>
    <p:extLst>
      <p:ext uri="{BB962C8B-B14F-4D97-AF65-F5344CB8AC3E}">
        <p14:creationId xmlns:p14="http://schemas.microsoft.com/office/powerpoint/2010/main" val="325709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07608" y="6459803"/>
            <a:ext cx="1312025" cy="365125"/>
          </a:xfrm>
        </p:spPr>
        <p:txBody>
          <a:bodyPr/>
          <a:lstStyle/>
          <a:p>
            <a:fld id="{CA61BD1B-E65D-4C57-8A17-B60745517586}" type="slidenum">
              <a:rPr lang="th-TH" sz="2400" smtClean="0">
                <a:latin typeface="CordiaUPC" panose="020B0304020202020204" pitchFamily="34" charset="-34"/>
                <a:cs typeface="CordiaUPC" panose="020B0304020202020204" pitchFamily="34" charset="-34"/>
              </a:rPr>
              <a:pPr/>
              <a:t>6</a:t>
            </a:fld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</a:t>
            </a:r>
          </a:p>
        </p:txBody>
      </p:sp>
      <p:sp>
        <p:nvSpPr>
          <p:cNvPr id="14" name="Rectangle 3"/>
          <p:cNvSpPr/>
          <p:nvPr/>
        </p:nvSpPr>
        <p:spPr>
          <a:xfrm>
            <a:off x="5" y="17"/>
            <a:ext cx="10876450" cy="4280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>
            <a:off x="781339" y="266690"/>
            <a:ext cx="10613062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0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สาระสำคัญของพระราชบัญญัติที่ราชพัสดุ พ.ศ. 2562</a:t>
            </a:r>
          </a:p>
        </p:txBody>
      </p:sp>
      <p:grpSp>
        <p:nvGrpSpPr>
          <p:cNvPr id="2" name="กลุ่ม 1"/>
          <p:cNvGrpSpPr/>
          <p:nvPr/>
        </p:nvGrpSpPr>
        <p:grpSpPr>
          <a:xfrm>
            <a:off x="493646" y="1014744"/>
            <a:ext cx="6172765" cy="1200329"/>
            <a:chOff x="5456683" y="754066"/>
            <a:chExt cx="6008037" cy="1200329"/>
          </a:xfrm>
        </p:grpSpPr>
        <p:sp>
          <p:nvSpPr>
            <p:cNvPr id="73" name="สี่เหลี่ยมผืนผ้า 72"/>
            <p:cNvSpPr/>
            <p:nvPr/>
          </p:nvSpPr>
          <p:spPr>
            <a:xfrm>
              <a:off x="5534131" y="754066"/>
              <a:ext cx="593058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534988" algn="l"/>
                </a:tabLst>
              </a:pPr>
              <a:r>
                <a:rPr lang="th-TH" sz="240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	กำหนดคำนิยามของ “ส่วนราชการ” “หน่วยงานของรัฐ” </a:t>
              </a:r>
            </a:p>
            <a:p>
              <a:pPr>
                <a:tabLst>
                  <a:tab pos="534988" algn="l"/>
                </a:tabLst>
              </a:pPr>
              <a:r>
                <a:rPr lang="th-TH" sz="240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	ให้ชัดเจน และสอดคล้องกับความเหมาะสมของหน่วยงานของ	</a:t>
              </a:r>
            </a:p>
            <a:p>
              <a:pPr>
                <a:tabLst>
                  <a:tab pos="534988" algn="l"/>
                </a:tabLst>
              </a:pPr>
              <a:r>
                <a:rPr lang="th-TH" sz="240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	รัฐในปัจจุบัน</a:t>
              </a:r>
            </a:p>
          </p:txBody>
        </p:sp>
        <p:pic>
          <p:nvPicPr>
            <p:cNvPr id="82" name="รูปภาพ 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6683" y="930684"/>
              <a:ext cx="637564" cy="637562"/>
            </a:xfrm>
            <a:prstGeom prst="rect">
              <a:avLst/>
            </a:prstGeom>
          </p:spPr>
        </p:pic>
      </p:grpSp>
      <p:grpSp>
        <p:nvGrpSpPr>
          <p:cNvPr id="10" name="กลุ่ม 9"/>
          <p:cNvGrpSpPr/>
          <p:nvPr/>
        </p:nvGrpSpPr>
        <p:grpSpPr>
          <a:xfrm>
            <a:off x="6339671" y="3022744"/>
            <a:ext cx="5561779" cy="830997"/>
            <a:chOff x="433563" y="4552294"/>
            <a:chExt cx="5839868" cy="830997"/>
          </a:xfrm>
        </p:grpSpPr>
        <p:sp>
          <p:nvSpPr>
            <p:cNvPr id="36" name="สี่เหลี่ยมผืนผ้า 35"/>
            <p:cNvSpPr/>
            <p:nvPr/>
          </p:nvSpPr>
          <p:spPr>
            <a:xfrm>
              <a:off x="433563" y="4552294"/>
              <a:ext cx="583986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	มีบทกำหนดโทษทางอาญา เพื่อป้องกันมิให้เกิดปัญหา</a:t>
              </a:r>
            </a:p>
            <a:p>
              <a:r>
                <a:rPr lang="th-TH" sz="240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	การบุกรุกที่ราชพัสดุ</a:t>
              </a:r>
            </a:p>
          </p:txBody>
        </p:sp>
        <p:pic>
          <p:nvPicPr>
            <p:cNvPr id="43" name="รูปภาพ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637" y="4678758"/>
              <a:ext cx="476659" cy="476659"/>
            </a:xfrm>
            <a:prstGeom prst="rect">
              <a:avLst/>
            </a:prstGeom>
          </p:spPr>
        </p:pic>
      </p:grpSp>
      <p:grpSp>
        <p:nvGrpSpPr>
          <p:cNvPr id="12" name="กลุ่ม 11"/>
          <p:cNvGrpSpPr/>
          <p:nvPr/>
        </p:nvGrpSpPr>
        <p:grpSpPr>
          <a:xfrm>
            <a:off x="185289" y="5416415"/>
            <a:ext cx="5752372" cy="830997"/>
            <a:chOff x="582750" y="4019346"/>
            <a:chExt cx="6039991" cy="830997"/>
          </a:xfrm>
        </p:grpSpPr>
        <p:sp>
          <p:nvSpPr>
            <p:cNvPr id="33" name="สี่เหลี่ยมผืนผ้า 32"/>
            <p:cNvSpPr/>
            <p:nvPr/>
          </p:nvSpPr>
          <p:spPr>
            <a:xfrm>
              <a:off x="582750" y="4019346"/>
              <a:ext cx="603999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	กำหนดให้มีบทบัญญัติเกี่ยวกับการบริหารที่ราชพัสดุ</a:t>
              </a:r>
            </a:p>
            <a:p>
              <a:r>
                <a:rPr lang="th-TH" sz="240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	นอกราชอาณาจักรและทรัพย์สินนอกราชอาณาจักร</a:t>
              </a:r>
            </a:p>
          </p:txBody>
        </p:sp>
        <p:pic>
          <p:nvPicPr>
            <p:cNvPr id="11" name="รูปภาพ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29" b="89862" l="0" r="99077">
                          <a14:foregroundMark x1="29538" y1="45622" x2="29538" y2="45622"/>
                          <a14:foregroundMark x1="24308" y1="38556" x2="24308" y2="38556"/>
                          <a14:foregroundMark x1="21846" y1="40707" x2="21846" y2="40707"/>
                          <a14:foregroundMark x1="19846" y1="42243" x2="19846" y2="42243"/>
                          <a14:foregroundMark x1="18308" y1="44240" x2="18308" y2="44240"/>
                          <a14:foregroundMark x1="26923" y1="36713" x2="26923" y2="36713"/>
                          <a14:foregroundMark x1="29077" y1="35484" x2="29077" y2="35484"/>
                          <a14:foregroundMark x1="31538" y1="33794" x2="31538" y2="33794"/>
                          <a14:foregroundMark x1="34000" y1="32565" x2="34000" y2="32565"/>
                          <a14:foregroundMark x1="36154" y1="31797" x2="36154" y2="31797"/>
                          <a14:foregroundMark x1="39077" y1="30568" x2="39077" y2="30568"/>
                          <a14:foregroundMark x1="42154" y1="29800" x2="42154" y2="29800"/>
                          <a14:foregroundMark x1="44462" y1="29032" x2="44462" y2="29032"/>
                          <a14:foregroundMark x1="48000" y1="28571" x2="48000" y2="28571"/>
                          <a14:foregroundMark x1="50308" y1="28571" x2="50308" y2="28571"/>
                          <a14:foregroundMark x1="53385" y1="28571" x2="53385" y2="28571"/>
                          <a14:foregroundMark x1="56154" y1="28418" x2="56154" y2="28418"/>
                          <a14:foregroundMark x1="59231" y1="28725" x2="59231" y2="28725"/>
                          <a14:foregroundMark x1="61692" y1="28571" x2="61692" y2="28571"/>
                          <a14:foregroundMark x1="64769" y1="29493" x2="64769" y2="29493"/>
                          <a14:foregroundMark x1="67538" y1="30108" x2="67538" y2="30108"/>
                          <a14:foregroundMark x1="70154" y1="31029" x2="70154" y2="31029"/>
                          <a14:foregroundMark x1="72923" y1="31797" x2="72923" y2="31797"/>
                          <a14:foregroundMark x1="75231" y1="32719" x2="75231" y2="32719"/>
                          <a14:foregroundMark x1="77846" y1="34255" x2="77846" y2="34255"/>
                          <a14:foregroundMark x1="80154" y1="35177" x2="80154" y2="35177"/>
                          <a14:foregroundMark x1="83692" y1="37942" x2="83692" y2="37942"/>
                          <a14:foregroundMark x1="83692" y1="52995" x2="83692" y2="52995"/>
                          <a14:foregroundMark x1="47231" y1="39631" x2="47231" y2="39631"/>
                          <a14:foregroundMark x1="27077" y1="68664" x2="27077" y2="68664"/>
                          <a14:foregroundMark x1="21231" y1="69278" x2="21231" y2="69278"/>
                          <a14:foregroundMark x1="63077" y1="58525" x2="63077" y2="58525"/>
                          <a14:foregroundMark x1="64615" y1="58833" x2="64615" y2="58833"/>
                          <a14:foregroundMark x1="53538" y1="65899" x2="53538" y2="65899"/>
                          <a14:foregroundMark x1="57692" y1="65745" x2="57692" y2="65745"/>
                          <a14:foregroundMark x1="60154" y1="66052" x2="60154" y2="66052"/>
                          <a14:foregroundMark x1="64154" y1="66974" x2="64154" y2="66974"/>
                          <a14:foregroundMark x1="68154" y1="66667" x2="68154" y2="66667"/>
                          <a14:foregroundMark x1="71692" y1="65591" x2="71692" y2="65591"/>
                          <a14:foregroundMark x1="75385" y1="68203" x2="75385" y2="68203"/>
                          <a14:foregroundMark x1="78923" y1="66974" x2="78923" y2="66974"/>
                          <a14:foregroundMark x1="79231" y1="62980" x2="79231" y2="62980"/>
                          <a14:foregroundMark x1="75231" y1="63287" x2="75231" y2="63287"/>
                          <a14:foregroundMark x1="71692" y1="63134" x2="71692" y2="63134"/>
                          <a14:foregroundMark x1="68000" y1="63134" x2="68000" y2="63134"/>
                          <a14:foregroundMark x1="64462" y1="62980" x2="64462" y2="62980"/>
                          <a14:foregroundMark x1="61538" y1="62980" x2="61538" y2="62980"/>
                          <a14:foregroundMark x1="57077" y1="63134" x2="57077" y2="63134"/>
                          <a14:foregroundMark x1="54308" y1="62980" x2="54308" y2="62980"/>
                          <a14:foregroundMark x1="57846" y1="62980" x2="57846" y2="62980"/>
                          <a14:foregroundMark x1="67385" y1="62366" x2="67385" y2="62366"/>
                          <a14:foregroundMark x1="70923" y1="62826" x2="70923" y2="62826"/>
                          <a14:foregroundMark x1="74769" y1="62980" x2="74769" y2="629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19" b="25395"/>
            <a:stretch/>
          </p:blipFill>
          <p:spPr>
            <a:xfrm>
              <a:off x="713631" y="4202194"/>
              <a:ext cx="797231" cy="417480"/>
            </a:xfrm>
            <a:prstGeom prst="rect">
              <a:avLst/>
            </a:prstGeom>
          </p:spPr>
        </p:pic>
      </p:grpSp>
      <p:grpSp>
        <p:nvGrpSpPr>
          <p:cNvPr id="42" name="กลุ่ม 41"/>
          <p:cNvGrpSpPr/>
          <p:nvPr/>
        </p:nvGrpSpPr>
        <p:grpSpPr>
          <a:xfrm>
            <a:off x="404147" y="4052613"/>
            <a:ext cx="5533521" cy="1200329"/>
            <a:chOff x="171417" y="3926133"/>
            <a:chExt cx="5810197" cy="1200329"/>
          </a:xfrm>
        </p:grpSpPr>
        <p:sp>
          <p:nvSpPr>
            <p:cNvPr id="27" name="สี่เหลี่ยมผืนผ้า 26"/>
            <p:cNvSpPr/>
            <p:nvPr/>
          </p:nvSpPr>
          <p:spPr>
            <a:xfrm>
              <a:off x="171417" y="3926133"/>
              <a:ext cx="581019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719138" algn="l"/>
                </a:tabLst>
              </a:pPr>
              <a:r>
                <a:rPr lang="th-TH" sz="240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	คณะกรรมการที่ราชพัสดุ มี 12 คน โดยเพิ่มในส่วนของ</a:t>
              </a:r>
            </a:p>
            <a:p>
              <a:pPr>
                <a:tabLst>
                  <a:tab pos="719138" algn="l"/>
                </a:tabLst>
              </a:pPr>
              <a:r>
                <a:rPr lang="th-TH" sz="240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	กรรมการผู้ทรงคุณวุฒิ ด้านเศรษฐศาสตร์  ด้านที่ดิน </a:t>
              </a:r>
            </a:p>
            <a:p>
              <a:pPr>
                <a:tabLst>
                  <a:tab pos="719138" algn="l"/>
                </a:tabLst>
              </a:pPr>
              <a:r>
                <a:rPr lang="th-TH" sz="240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	และด้านพัฒนาอสังหาริมทรัพย์</a:t>
              </a:r>
            </a:p>
          </p:txBody>
        </p:sp>
        <p:pic>
          <p:nvPicPr>
            <p:cNvPr id="13" name="รูปภาพ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24" y="4029487"/>
              <a:ext cx="670780" cy="670780"/>
            </a:xfrm>
            <a:prstGeom prst="rect">
              <a:avLst/>
            </a:prstGeom>
          </p:spPr>
        </p:pic>
      </p:grpSp>
      <p:grpSp>
        <p:nvGrpSpPr>
          <p:cNvPr id="21" name="กลุ่ม 20"/>
          <p:cNvGrpSpPr/>
          <p:nvPr/>
        </p:nvGrpSpPr>
        <p:grpSpPr>
          <a:xfrm>
            <a:off x="404147" y="2397374"/>
            <a:ext cx="5782903" cy="1569660"/>
            <a:chOff x="582748" y="1497994"/>
            <a:chExt cx="6072048" cy="1569660"/>
          </a:xfrm>
        </p:grpSpPr>
        <p:sp>
          <p:nvSpPr>
            <p:cNvPr id="24" name="สี่เหลี่ยมผืนผ้า 23"/>
            <p:cNvSpPr/>
            <p:nvPr/>
          </p:nvSpPr>
          <p:spPr>
            <a:xfrm>
              <a:off x="582748" y="1497994"/>
              <a:ext cx="607204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719138" algn="l"/>
                </a:tabLst>
              </a:pPr>
              <a:r>
                <a:rPr lang="th-TH" sz="240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	ให้ความหมายของที่ราชพัสดุ ให้มีความหมายคลอบคลุมถึง	ที่ดินที่สงวนหวงห้ามไว้เพื่อประโยชน์ของแผ่นดินโดยเฉพาะ</a:t>
              </a:r>
            </a:p>
            <a:p>
              <a:pPr>
                <a:tabLst>
                  <a:tab pos="719138" algn="l"/>
                </a:tabLst>
              </a:pPr>
              <a:r>
                <a:rPr lang="th-TH" sz="240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	และที่ดินที่สงวนหวงห้ามไว้ เพื่อประโยชน์ของทางราชการ	ตามกฎหมาย</a:t>
              </a:r>
            </a:p>
          </p:txBody>
        </p:sp>
        <p:pic>
          <p:nvPicPr>
            <p:cNvPr id="15" name="รูปภาพ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638" y="1599532"/>
              <a:ext cx="476658" cy="656388"/>
            </a:xfrm>
            <a:prstGeom prst="rect">
              <a:avLst/>
            </a:prstGeom>
          </p:spPr>
        </p:pic>
      </p:grpSp>
      <p:grpSp>
        <p:nvGrpSpPr>
          <p:cNvPr id="19" name="กลุ่ม 18"/>
          <p:cNvGrpSpPr/>
          <p:nvPr/>
        </p:nvGrpSpPr>
        <p:grpSpPr>
          <a:xfrm>
            <a:off x="6187043" y="1014729"/>
            <a:ext cx="5714406" cy="1938992"/>
            <a:chOff x="273304" y="3181905"/>
            <a:chExt cx="6000127" cy="1938992"/>
          </a:xfrm>
        </p:grpSpPr>
        <p:sp>
          <p:nvSpPr>
            <p:cNvPr id="30" name="สี่เหลี่ยมผืนผ้า 29"/>
            <p:cNvSpPr/>
            <p:nvPr/>
          </p:nvSpPr>
          <p:spPr>
            <a:xfrm>
              <a:off x="273304" y="3181905"/>
              <a:ext cx="600012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	นำบทบัญญัติเกี่ยวกับการจัดทำและการขึ้นทะเบียน</a:t>
              </a:r>
            </a:p>
            <a:p>
              <a:r>
                <a:rPr lang="th-TH" sz="240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	ที่ราชพัสดุ รวมทั้งบทบัญญัติเกี่ยวกับการใช้ การจัดหา	ประโยชน์  และการเรียกคืนที่ราชพัสดุ รวมถึงการโอน	กรรมสิทธิ์ในที่ราชพัสดุและการถอนสภาพที่ราชพัสดุมาไว้	ในร่างพระราชบัญญัติ</a:t>
              </a:r>
            </a:p>
          </p:txBody>
        </p:sp>
        <p:pic>
          <p:nvPicPr>
            <p:cNvPr id="50" name="รูปภาพ 4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74" b="14987"/>
            <a:stretch/>
          </p:blipFill>
          <p:spPr>
            <a:xfrm>
              <a:off x="599296" y="3295030"/>
              <a:ext cx="814286" cy="581804"/>
            </a:xfrm>
            <a:prstGeom prst="rect">
              <a:avLst/>
            </a:prstGeom>
          </p:spPr>
        </p:pic>
      </p:grpSp>
      <p:grpSp>
        <p:nvGrpSpPr>
          <p:cNvPr id="20" name="กลุ่ม 19"/>
          <p:cNvGrpSpPr/>
          <p:nvPr/>
        </p:nvGrpSpPr>
        <p:grpSpPr>
          <a:xfrm>
            <a:off x="6339668" y="3994229"/>
            <a:ext cx="5737536" cy="1938992"/>
            <a:chOff x="452457" y="5150100"/>
            <a:chExt cx="6024413" cy="1938992"/>
          </a:xfrm>
        </p:grpSpPr>
        <p:sp>
          <p:nvSpPr>
            <p:cNvPr id="39" name="สี่เหลี่ยมผืนผ้า 38"/>
            <p:cNvSpPr/>
            <p:nvPr/>
          </p:nvSpPr>
          <p:spPr>
            <a:xfrm>
              <a:off x="582751" y="5150100"/>
              <a:ext cx="589411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dirty="0">
                  <a:solidFill>
                    <a:prstClr val="black"/>
                  </a:solidFill>
                  <a:latin typeface="TH SarabunIT๙" pitchFamily="34" charset="-34"/>
                  <a:cs typeface="TH SarabunIT๙" pitchFamily="34" charset="-34"/>
                </a:rPr>
                <a:t>	การจัดหาประโยชน์ในที่ราชพัสดุไม่อยู่ในบังคับที่ต้อง	ปฏิบัติตามกฎหมายร่วมลงทุนฯ เว้นแต่เป็นการจัดหา	ประโยชน์ในกิจการเกี่ยวกับโครงสร้างพื้นฐานและบริการ	สาธารณะที่มีมูลค่าโครงการตามที่กำหนดในกฎกระทรวง 	ให้ปฏิบัติตามกฎหมายร่วมลงทุนฯ</a:t>
              </a:r>
            </a:p>
          </p:txBody>
        </p:sp>
        <p:pic>
          <p:nvPicPr>
            <p:cNvPr id="52" name="รูปภาพ 51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0000" l="10000" r="99500">
                          <a14:foregroundMark x1="72083" y1="19500" x2="72083" y2="19500"/>
                          <a14:foregroundMark x1="72917" y1="19333" x2="72917" y2="19333"/>
                          <a14:foregroundMark x1="72667" y1="20667" x2="72667" y2="20667"/>
                          <a14:foregroundMark x1="74333" y1="20333" x2="74333" y2="20333"/>
                          <a14:foregroundMark x1="75583" y1="19500" x2="75583" y2="19500"/>
                          <a14:foregroundMark x1="76500" y1="19833" x2="76500" y2="19833"/>
                          <a14:foregroundMark x1="88833" y1="20667" x2="88833" y2="20667"/>
                          <a14:foregroundMark x1="89750" y1="20167" x2="89750" y2="20167"/>
                          <a14:foregroundMark x1="90833" y1="20000" x2="90833" y2="20000"/>
                          <a14:foregroundMark x1="92083" y1="20333" x2="92083" y2="20333"/>
                          <a14:foregroundMark x1="92833" y1="19500" x2="92833" y2="19500"/>
                          <a14:foregroundMark x1="66167" y1="35667" x2="66167" y2="35667"/>
                          <a14:foregroundMark x1="40083" y1="9667" x2="40083" y2="9667"/>
                          <a14:backgroundMark x1="43583" y1="31333" x2="43583" y2="31333"/>
                          <a14:backgroundMark x1="44583" y1="35667" x2="44583" y2="35667"/>
                          <a14:backgroundMark x1="43250" y1="38167" x2="43250" y2="38167"/>
                          <a14:backgroundMark x1="44417" y1="42667" x2="44417" y2="42667"/>
                          <a14:backgroundMark x1="43417" y1="46333" x2="43417" y2="46333"/>
                          <a14:backgroundMark x1="44917" y1="50667" x2="44917" y2="50667"/>
                          <a14:backgroundMark x1="44917" y1="54667" x2="44917" y2="54667"/>
                          <a14:backgroundMark x1="43250" y1="23167" x2="43250" y2="23167"/>
                          <a14:backgroundMark x1="44833" y1="20667" x2="44833" y2="20667"/>
                          <a14:backgroundMark x1="42250" y1="15833" x2="42250" y2="15833"/>
                          <a14:backgroundMark x1="44083" y1="14500" x2="44083" y2="14500"/>
                          <a14:backgroundMark x1="43667" y1="7500" x2="43667" y2="7500"/>
                          <a14:backgroundMark x1="43583" y1="2167" x2="43583" y2="2167"/>
                          <a14:backgroundMark x1="45333" y1="15833" x2="45333" y2="15833"/>
                          <a14:backgroundMark x1="47417" y1="14667" x2="47417" y2="14667"/>
                          <a14:backgroundMark x1="49083" y1="15333" x2="49083" y2="15333"/>
                          <a14:backgroundMark x1="50667" y1="14667" x2="50667" y2="14667"/>
                          <a14:backgroundMark x1="52250" y1="15333" x2="52250" y2="15333"/>
                          <a14:backgroundMark x1="53583" y1="14500" x2="53583" y2="14500"/>
                          <a14:backgroundMark x1="55250" y1="15833" x2="55250" y2="15833"/>
                          <a14:backgroundMark x1="56667" y1="14667" x2="56667" y2="14667"/>
                          <a14:backgroundMark x1="58333" y1="15333" x2="58333" y2="15333"/>
                          <a14:backgroundMark x1="59750" y1="14667" x2="59750" y2="14667"/>
                          <a14:backgroundMark x1="61583" y1="15333" x2="61583" y2="15333"/>
                          <a14:backgroundMark x1="64500" y1="15833" x2="64500" y2="15833"/>
                          <a14:backgroundMark x1="62917" y1="14833" x2="62917" y2="14833"/>
                          <a14:backgroundMark x1="66167" y1="32667" x2="66167" y2="32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57" y="5301577"/>
              <a:ext cx="1031950" cy="65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951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สี่เหลี่ยมผืนผ้า 30"/>
          <p:cNvSpPr/>
          <p:nvPr/>
        </p:nvSpPr>
        <p:spPr>
          <a:xfrm>
            <a:off x="5908438" y="1555715"/>
            <a:ext cx="6283561" cy="486374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th-TH" sz="2400" dirty="0">
              <a:solidFill>
                <a:prstClr val="black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2400" dirty="0">
              <a:solidFill>
                <a:prstClr val="black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2400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อสังหาริมทรัพย์ดังต่อไปนี้ </a:t>
            </a:r>
            <a:r>
              <a:rPr lang="th-TH" sz="2400" b="1" u="sng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ไม่เป็นที่ราชพัสดุ </a:t>
            </a:r>
          </a:p>
          <a:p>
            <a:r>
              <a:rPr lang="th-TH" sz="2400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(1) ที่ดินรกร้างว่างเปล่า และที่ดินซึ่งมีผู้เวนคืนหรือทอดทิ้ง หรือกลับมาเป็นของแผ่นดินโดยประการอื่นตามกฎหมายที่ดิน </a:t>
            </a:r>
          </a:p>
          <a:p>
            <a:r>
              <a:rPr lang="th-TH" sz="2400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(2) อสังหาริมทรัพย์อันเป็นสาธารณสมบัติของแผ่นดินสำหรับพลเมืองใช้หรือสงวนไว้เพื่อประโยชน์ของพลเมืองใช้ร่วมกัน </a:t>
            </a:r>
          </a:p>
          <a:p>
            <a:r>
              <a:rPr lang="th-TH" sz="2400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(3) อสังหาริมทรัพย์ของรัฐวิสาหกิจที่เป็นนิติบุคคลและองค์การปกครองท้องถิ่น</a:t>
            </a:r>
          </a:p>
          <a:p>
            <a:r>
              <a:rPr lang="th-TH" sz="2400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(4) อสังหาริมทรัพย์ขององค์การมหาชน อสังหาริมทรัพย์ของสถานศึกษาของรัฐที่เป็นนิติบุคคล และอสังหาริมทรัพย์ของหน่วยงานของรัฐที่มีกฎหมายจัดตั้ง ซึ่งได้มาโดยไม่ได้ใช้เงินงบประมาณแผ่นดินหรือเงินอุดหนุนรัฐบาล</a:t>
            </a:r>
          </a:p>
          <a:p>
            <a:r>
              <a:rPr lang="th-TH" sz="2400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(5) อสังหาริมทรัพย์ที่มีกฎหมายเฉพาะบัญญัติยกเว้นไว้ไม่ให้ถือเป็นที่ราชพัสดุ</a:t>
            </a:r>
          </a:p>
          <a:p>
            <a:endParaRPr lang="th-TH" sz="2400" dirty="0">
              <a:solidFill>
                <a:prstClr val="black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endParaRPr lang="th-TH" sz="2400" dirty="0">
              <a:solidFill>
                <a:prstClr val="black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34993" y="1536298"/>
            <a:ext cx="5483606" cy="470484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th-TH" sz="2400" dirty="0">
              <a:solidFill>
                <a:prstClr val="black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sz="2400" dirty="0">
              <a:solidFill>
                <a:prstClr val="black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2400" b="1" u="sng" dirty="0">
                <a:solidFill>
                  <a:srgbClr val="00B05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ที่ราชพัสดุ</a:t>
            </a:r>
            <a:r>
              <a:rPr lang="th-TH" sz="2400" dirty="0">
                <a:solidFill>
                  <a:srgbClr val="00B05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400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ได้แก่</a:t>
            </a:r>
          </a:p>
          <a:p>
            <a:r>
              <a:rPr lang="th-TH" sz="2400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(1) อสังหาริมทรัพย์อันเป็นทรัพย์สินของแผ่นดินทุกชนิด</a:t>
            </a:r>
          </a:p>
          <a:p>
            <a:r>
              <a:rPr lang="th-TH" sz="2400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(2) ที่ดินที่สงวนหรือหวงห้ามไว้เพื่อประโยชน์ของแผ่นดินโดยเฉพาะ</a:t>
            </a:r>
          </a:p>
          <a:p>
            <a:r>
              <a:rPr lang="th-TH" sz="2400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(3) ที่ดินที่สงวนหรือหวงห้ามไว้เพื่อประโยชน์ของทางราชการตามกฎหมาย</a:t>
            </a:r>
          </a:p>
          <a:p>
            <a:pPr algn="ctr"/>
            <a:endParaRPr lang="th-TH" sz="2400" dirty="0">
              <a:solidFill>
                <a:prstClr val="black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07608" y="6459803"/>
            <a:ext cx="1312025" cy="365125"/>
          </a:xfrm>
        </p:spPr>
        <p:txBody>
          <a:bodyPr/>
          <a:lstStyle/>
          <a:p>
            <a:fld id="{CA61BD1B-E65D-4C57-8A17-B60745517586}" type="slidenum">
              <a:rPr lang="th-TH" sz="2400" smtClean="0">
                <a:latin typeface="CordiaUPC" panose="020B0304020202020204" pitchFamily="34" charset="-34"/>
                <a:cs typeface="CordiaUPC" panose="020B0304020202020204" pitchFamily="34" charset="-34"/>
              </a:rPr>
              <a:pPr/>
              <a:t>7</a:t>
            </a:fld>
            <a:r>
              <a:rPr lang="th-TH" sz="2400" dirty="0">
                <a:latin typeface="CordiaUPC" panose="020B0304020202020204" pitchFamily="34" charset="-34"/>
                <a:cs typeface="CordiaUPC" panose="020B0304020202020204" pitchFamily="34" charset="-34"/>
              </a:rPr>
              <a:t>                                 </a:t>
            </a:r>
          </a:p>
        </p:txBody>
      </p:sp>
      <p:sp>
        <p:nvSpPr>
          <p:cNvPr id="14" name="Rectangle 3"/>
          <p:cNvSpPr/>
          <p:nvPr/>
        </p:nvSpPr>
        <p:spPr>
          <a:xfrm>
            <a:off x="5" y="17"/>
            <a:ext cx="10876450" cy="4280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>
            <a:off x="781339" y="266707"/>
            <a:ext cx="1061306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ความหมายของที่ราชพัสดุ</a:t>
            </a:r>
          </a:p>
        </p:txBody>
      </p:sp>
      <p:sp>
        <p:nvSpPr>
          <p:cNvPr id="19" name="รูปหกเหลี่ยม 18"/>
          <p:cNvSpPr/>
          <p:nvPr/>
        </p:nvSpPr>
        <p:spPr>
          <a:xfrm>
            <a:off x="576538" y="1188840"/>
            <a:ext cx="4981121" cy="720080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500" b="1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พระราชบัญญัติที่ราชพัสดุ 2562  มาตรา 6</a:t>
            </a:r>
          </a:p>
        </p:txBody>
      </p:sp>
      <p:sp>
        <p:nvSpPr>
          <p:cNvPr id="29" name="รูปหกเหลี่ยม 28"/>
          <p:cNvSpPr/>
          <p:nvPr/>
        </p:nvSpPr>
        <p:spPr>
          <a:xfrm>
            <a:off x="6593866" y="1209184"/>
            <a:ext cx="5043959" cy="720080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500" b="1" dirty="0">
                <a:solidFill>
                  <a:prstClr val="white"/>
                </a:solidFill>
                <a:latin typeface="TH SarabunIT๙" pitchFamily="34" charset="-34"/>
                <a:cs typeface="TH SarabunIT๙" pitchFamily="34" charset="-34"/>
              </a:rPr>
              <a:t>พระราชบัญญัติที่ราชพัสดุ 2562  มาตรา 7</a:t>
            </a: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335" y="1179711"/>
            <a:ext cx="666739" cy="713172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48" y="1122929"/>
            <a:ext cx="801581" cy="82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37953" y="797449"/>
            <a:ext cx="108877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11264900" y="6505575"/>
            <a:ext cx="838200" cy="261938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50368AA-71DE-4FB7-BEA4-B5F68A639488}" type="slidenum">
              <a:rPr lang="en-US" altLang="th-TH" sz="10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 eaLnBrk="1" hangingPunct="1"/>
              <a:t>8</a:t>
            </a:fld>
            <a:endParaRPr lang="en-US" altLang="th-TH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7952" y="236576"/>
            <a:ext cx="1088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Rounded Rectangle 12"/>
          <p:cNvSpPr/>
          <p:nvPr/>
        </p:nvSpPr>
        <p:spPr>
          <a:xfrm>
            <a:off x="734472" y="137049"/>
            <a:ext cx="3466688" cy="660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h-TH" b="1" dirty="0">
                <a:solidFill>
                  <a:schemeClr val="tx2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การได้มาซึ่งที่ราชพัสดุ</a:t>
            </a:r>
          </a:p>
        </p:txBody>
      </p:sp>
      <p:graphicFrame>
        <p:nvGraphicFramePr>
          <p:cNvPr id="17" name="ไดอะแกรม 16"/>
          <p:cNvGraphicFramePr/>
          <p:nvPr>
            <p:extLst>
              <p:ext uri="{D42A27DB-BD31-4B8C-83A1-F6EECF244321}">
                <p14:modId xmlns:p14="http://schemas.microsoft.com/office/powerpoint/2010/main" val="1231442111"/>
              </p:ext>
            </p:extLst>
          </p:nvPr>
        </p:nvGraphicFramePr>
        <p:xfrm>
          <a:off x="900885" y="1544412"/>
          <a:ext cx="446405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ไดอะแกรม 7"/>
          <p:cNvGraphicFramePr/>
          <p:nvPr>
            <p:extLst>
              <p:ext uri="{D42A27DB-BD31-4B8C-83A1-F6EECF244321}">
                <p14:modId xmlns:p14="http://schemas.microsoft.com/office/powerpoint/2010/main" val="673016251"/>
              </p:ext>
            </p:extLst>
          </p:nvPr>
        </p:nvGraphicFramePr>
        <p:xfrm>
          <a:off x="6238880" y="1496313"/>
          <a:ext cx="4610100" cy="4182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2125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7952" y="236576"/>
            <a:ext cx="1088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chemeClr val="accent2">
                    <a:lumMod val="50000"/>
                  </a:schemeClr>
                </a:solidFill>
              </a:rPr>
              <a:t>ความรู้เบื้องต้นเกี่ยวกับที่ราชพัสดุ</a:t>
            </a:r>
            <a:endParaRPr lang="th-TH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37953" y="797449"/>
            <a:ext cx="108877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กลุ่ม 1"/>
          <p:cNvGrpSpPr/>
          <p:nvPr/>
        </p:nvGrpSpPr>
        <p:grpSpPr>
          <a:xfrm>
            <a:off x="1194603" y="3409949"/>
            <a:ext cx="2981325" cy="2228850"/>
            <a:chOff x="1537493" y="3409949"/>
            <a:chExt cx="2981325" cy="2228850"/>
          </a:xfrm>
        </p:grpSpPr>
        <p:sp>
          <p:nvSpPr>
            <p:cNvPr id="17" name="AutoShape 3"/>
            <p:cNvSpPr>
              <a:spLocks noChangeArrowheads="1"/>
            </p:cNvSpPr>
            <p:nvPr/>
          </p:nvSpPr>
          <p:spPr bwMode="auto">
            <a:xfrm>
              <a:off x="1537493" y="3409949"/>
              <a:ext cx="2981325" cy="222885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99CCFF"/>
                      </a:gs>
                      <a:gs pos="100000">
                        <a:srgbClr val="E3F1FF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th-TH">
                <a:latin typeface="Verdana" pitchFamily="34" charset="0"/>
              </a:endParaRPr>
            </a:p>
          </p:txBody>
        </p:sp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1726406" y="3527424"/>
              <a:ext cx="2754312" cy="831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thaiDist">
                <a:buFontTx/>
                <a:buChar char="-"/>
              </a:pPr>
              <a:r>
                <a:rPr lang="th-TH" b="1" dirty="0">
                  <a:latin typeface="TH SarabunIT๙" pitchFamily="34" charset="-34"/>
                  <a:cs typeface="TH SarabunIT๙" pitchFamily="34" charset="-34"/>
                </a:rPr>
                <a:t>วัตถุประสงค์หลักเพื่อ        ใช้ประโยชน์ในราชการ</a:t>
              </a:r>
              <a:endParaRPr lang="en-AU" b="1" dirty="0"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sp>
        <p:nvSpPr>
          <p:cNvPr id="22" name="Freeform 5"/>
          <p:cNvSpPr>
            <a:spLocks/>
          </p:cNvSpPr>
          <p:nvPr/>
        </p:nvSpPr>
        <p:spPr bwMode="gray">
          <a:xfrm>
            <a:off x="4337843" y="3117849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30" name="AutoShape 6"/>
          <p:cNvSpPr>
            <a:spLocks noChangeAspect="1" noChangeArrowheads="1" noTextEdit="1"/>
          </p:cNvSpPr>
          <p:nvPr/>
        </p:nvSpPr>
        <p:spPr bwMode="gray">
          <a:xfrm flipH="1">
            <a:off x="5984081" y="3065462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grpSp>
        <p:nvGrpSpPr>
          <p:cNvPr id="31" name="กลุ่ม 2"/>
          <p:cNvGrpSpPr>
            <a:grpSpLocks/>
          </p:cNvGrpSpPr>
          <p:nvPr/>
        </p:nvGrpSpPr>
        <p:grpSpPr bwMode="auto">
          <a:xfrm>
            <a:off x="3455194" y="1414462"/>
            <a:ext cx="4214813" cy="1651000"/>
            <a:chOff x="1625005" y="1467172"/>
            <a:chExt cx="5722540" cy="1601788"/>
          </a:xfrm>
        </p:grpSpPr>
        <p:grpSp>
          <p:nvGrpSpPr>
            <p:cNvPr id="32" name="กลุ่ม 1"/>
            <p:cNvGrpSpPr>
              <a:grpSpLocks/>
            </p:cNvGrpSpPr>
            <p:nvPr/>
          </p:nvGrpSpPr>
          <p:grpSpPr bwMode="auto">
            <a:xfrm>
              <a:off x="1625005" y="1467172"/>
              <a:ext cx="5722540" cy="1601788"/>
              <a:chOff x="1625005" y="1466850"/>
              <a:chExt cx="5722540" cy="1601788"/>
            </a:xfrm>
          </p:grpSpPr>
          <p:grpSp>
            <p:nvGrpSpPr>
              <p:cNvPr id="34" name="Group 8"/>
              <p:cNvGrpSpPr>
                <a:grpSpLocks/>
              </p:cNvGrpSpPr>
              <p:nvPr/>
            </p:nvGrpSpPr>
            <p:grpSpPr bwMode="auto">
              <a:xfrm>
                <a:off x="1625005" y="1609725"/>
                <a:ext cx="5722540" cy="1458913"/>
                <a:chOff x="1973" y="1027"/>
                <a:chExt cx="1926" cy="937"/>
              </a:xfrm>
            </p:grpSpPr>
            <p:sp>
              <p:nvSpPr>
                <p:cNvPr id="39" name="Oval 9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/>
                </a:p>
              </p:txBody>
            </p:sp>
            <p:sp>
              <p:nvSpPr>
                <p:cNvPr id="40" name="Oval 10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tint val="44314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th-TH"/>
                </a:p>
              </p:txBody>
            </p:sp>
          </p:grpSp>
          <p:sp>
            <p:nvSpPr>
              <p:cNvPr id="35" name="Oval 11"/>
              <p:cNvSpPr>
                <a:spLocks noChangeArrowheads="1"/>
              </p:cNvSpPr>
              <p:nvPr/>
            </p:nvSpPr>
            <p:spPr bwMode="gray">
              <a:xfrm>
                <a:off x="1894428" y="1466850"/>
                <a:ext cx="5123342" cy="13414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6" name="Oval 12"/>
              <p:cNvSpPr>
                <a:spLocks noChangeArrowheads="1"/>
              </p:cNvSpPr>
              <p:nvPr/>
            </p:nvSpPr>
            <p:spPr bwMode="gray">
              <a:xfrm>
                <a:off x="1961245" y="1474550"/>
                <a:ext cx="4998332" cy="130761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" name="Oval 13"/>
              <p:cNvSpPr>
                <a:spLocks noChangeArrowheads="1"/>
              </p:cNvSpPr>
              <p:nvPr/>
            </p:nvSpPr>
            <p:spPr bwMode="gray">
              <a:xfrm>
                <a:off x="2012974" y="1486872"/>
                <a:ext cx="4756929" cy="12229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79216"/>
                      <a:invGamma/>
                    </a:schemeClr>
                  </a:gs>
                  <a:gs pos="100000">
                    <a:schemeClr val="hlink">
                      <a:alpha val="4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8" name="Oval 14"/>
              <p:cNvSpPr>
                <a:spLocks noChangeArrowheads="1"/>
              </p:cNvSpPr>
              <p:nvPr/>
            </p:nvSpPr>
            <p:spPr bwMode="gray">
              <a:xfrm>
                <a:off x="2265154" y="1514595"/>
                <a:ext cx="4185752" cy="99033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3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2364302" y="1611949"/>
              <a:ext cx="4321540" cy="925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th-TH" sz="2800" b="1" dirty="0">
                  <a:solidFill>
                    <a:schemeClr val="accent1">
                      <a:lumMod val="50000"/>
                    </a:schemeClr>
                  </a:solidFill>
                  <a:latin typeface="TH Kodchasal" pitchFamily="2" charset="-34"/>
                  <a:cs typeface="TH Kodchasal" pitchFamily="2" charset="-34"/>
                </a:rPr>
                <a:t>วัตถุประสงค์การใช้ประโยชน์ในที่ราชพัสดุ</a:t>
              </a:r>
            </a:p>
          </p:txBody>
        </p:sp>
      </p:grpSp>
      <p:sp>
        <p:nvSpPr>
          <p:cNvPr id="42" name="Freeform 18"/>
          <p:cNvSpPr>
            <a:spLocks/>
          </p:cNvSpPr>
          <p:nvPr/>
        </p:nvSpPr>
        <p:spPr bwMode="gray">
          <a:xfrm flipH="1">
            <a:off x="5990441" y="3117849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th-TH"/>
          </a:p>
        </p:txBody>
      </p:sp>
      <p:grpSp>
        <p:nvGrpSpPr>
          <p:cNvPr id="4" name="กลุ่ม 3"/>
          <p:cNvGrpSpPr/>
          <p:nvPr/>
        </p:nvGrpSpPr>
        <p:grpSpPr>
          <a:xfrm>
            <a:off x="6931818" y="3427412"/>
            <a:ext cx="2970213" cy="2228850"/>
            <a:chOff x="6677818" y="3427412"/>
            <a:chExt cx="2970213" cy="2228850"/>
          </a:xfrm>
        </p:grpSpPr>
        <p:sp>
          <p:nvSpPr>
            <p:cNvPr id="41" name="AutoShape 16"/>
            <p:cNvSpPr>
              <a:spLocks noChangeArrowheads="1"/>
            </p:cNvSpPr>
            <p:nvPr/>
          </p:nvSpPr>
          <p:spPr bwMode="auto">
            <a:xfrm>
              <a:off x="6677818" y="3427412"/>
              <a:ext cx="2970213" cy="222885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99CCFF"/>
                      </a:gs>
                      <a:gs pos="100000">
                        <a:srgbClr val="E3F1FF"/>
                      </a:gs>
                    </a:gsLst>
                    <a:lin ang="54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th-TH">
                <a:latin typeface="Verdana" pitchFamily="34" charset="0"/>
              </a:endParaRPr>
            </a:p>
          </p:txBody>
        </p:sp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6755606" y="3513137"/>
              <a:ext cx="2754312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thaiDist">
                <a:buFontTx/>
                <a:buChar char="-"/>
              </a:pPr>
              <a:r>
                <a:rPr lang="th-TH" b="1">
                  <a:latin typeface="TH SarabunIT๙" pitchFamily="34" charset="-34"/>
                  <a:cs typeface="TH SarabunIT๙" pitchFamily="34" charset="-34"/>
                </a:rPr>
                <a:t>ที่ราชพัสดุที่ไม่ใช้ราชการ  จะนำมาจัดหาผลประโยชน์โดยการจัดให้เช่าเพื่อเพิ่มมูลค่าทรัพย์สินและหารายได้เข้ารัฐ</a:t>
              </a:r>
              <a:endParaRPr lang="en-AU" b="1">
                <a:latin typeface="TH SarabunIT๙" pitchFamily="34" charset="-34"/>
                <a:cs typeface="TH SarabunIT๙" pitchFamily="34" charset="-34"/>
              </a:endParaRPr>
            </a:p>
          </p:txBody>
        </p:sp>
      </p:grpSp>
      <p:sp>
        <p:nvSpPr>
          <p:cNvPr id="4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>
          <a:xfrm>
            <a:off x="11264900" y="6505575"/>
            <a:ext cx="838200" cy="261938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450368AA-71DE-4FB7-BEA4-B5F68A639488}" type="slidenum">
              <a:rPr lang="en-US" altLang="th-TH" sz="100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 algn="ctr" eaLnBrk="1" hangingPunct="1"/>
              <a:t>9</a:t>
            </a:fld>
            <a:endParaRPr lang="en-US" altLang="th-TH" sz="1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8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1_Retrospect">
  <a:themeElements>
    <a:clrScheme name="กระบวนการหลอม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2_Retrospect">
  <a:themeElements>
    <a:clrScheme name="กระบวนการหลอม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4.xml><?xml version="1.0" encoding="utf-8"?>
<a:theme xmlns:a="http://schemas.openxmlformats.org/drawingml/2006/main" name="3_Retrospect">
  <a:themeElements>
    <a:clrScheme name="กระบวนการหลอม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5.xml><?xml version="1.0" encoding="utf-8"?>
<a:theme xmlns:a="http://schemas.openxmlformats.org/drawingml/2006/main" name="4_Retrospect">
  <a:themeElements>
    <a:clrScheme name="กระบวนการหลอม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6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3662</TotalTime>
  <Words>7390</Words>
  <Application>Microsoft Office PowerPoint</Application>
  <PresentationFormat>แบบจอกว้าง</PresentationFormat>
  <Paragraphs>894</Paragraphs>
  <Slides>59</Slides>
  <Notes>21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17</vt:i4>
      </vt:variant>
      <vt:variant>
        <vt:lpstr>ธีม</vt:lpstr>
      </vt:variant>
      <vt:variant>
        <vt:i4>5</vt:i4>
      </vt:variant>
      <vt:variant>
        <vt:lpstr>ชื่อเรื่องสไลด์</vt:lpstr>
      </vt:variant>
      <vt:variant>
        <vt:i4>59</vt:i4>
      </vt:variant>
    </vt:vector>
  </HeadingPairs>
  <TitlesOfParts>
    <vt:vector size="81" baseType="lpstr">
      <vt:lpstr>宋体</vt:lpstr>
      <vt:lpstr>Angsana New</vt:lpstr>
      <vt:lpstr>Arial</vt:lpstr>
      <vt:lpstr>Calibri</vt:lpstr>
      <vt:lpstr>Calibri Light</vt:lpstr>
      <vt:lpstr>Cordia New</vt:lpstr>
      <vt:lpstr>CordiaUPC</vt:lpstr>
      <vt:lpstr>Tahoma</vt:lpstr>
      <vt:lpstr>TH Kodchasal</vt:lpstr>
      <vt:lpstr>TH Niramit AS</vt:lpstr>
      <vt:lpstr>TH NiramitIT๙</vt:lpstr>
      <vt:lpstr>TH SarabunIT๙</vt:lpstr>
      <vt:lpstr>TH SarabunPSK</vt:lpstr>
      <vt:lpstr>Times New Roman</vt:lpstr>
      <vt:lpstr>Verdana</vt:lpstr>
      <vt:lpstr>Wingdings</vt:lpstr>
      <vt:lpstr>Wingdings 2</vt:lpstr>
      <vt:lpstr>Retrospect</vt:lpstr>
      <vt:lpstr>1_Retrospect</vt:lpstr>
      <vt:lpstr>2_Retrospect</vt:lpstr>
      <vt:lpstr>3_Retrospect</vt:lpstr>
      <vt:lpstr>4_Retrospect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การใช้ที่ราชพัสดุ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การจัดหาประโยชน์ในที่ราชพัสดุ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สภาพปัญหาในปัจจุบัน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Wutthikorn Manomaiwiboon</dc:creator>
  <cp:lastModifiedBy>Administrator</cp:lastModifiedBy>
  <cp:revision>343</cp:revision>
  <cp:lastPrinted>2016-05-12T09:42:29Z</cp:lastPrinted>
  <dcterms:created xsi:type="dcterms:W3CDTF">2014-10-12T06:49:26Z</dcterms:created>
  <dcterms:modified xsi:type="dcterms:W3CDTF">2019-08-26T01:48:22Z</dcterms:modified>
</cp:coreProperties>
</file>